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59" r:id="rId4"/>
    <p:sldId id="266" r:id="rId5"/>
    <p:sldId id="264" r:id="rId6"/>
    <p:sldId id="267" r:id="rId7"/>
    <p:sldId id="269" r:id="rId8"/>
    <p:sldId id="27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80" r:id="rId17"/>
    <p:sldId id="27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 autoAdjust="0"/>
  </p:normalViewPr>
  <p:slideViewPr>
    <p:cSldViewPr snapToGrid="0">
      <p:cViewPr varScale="1">
        <p:scale>
          <a:sx n="87" d="100"/>
          <a:sy n="87" d="100"/>
        </p:scale>
        <p:origin x="51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9E027-39D8-414B-BEA9-05C488D68BE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A6990-05FB-454D-8AC5-AB2D0369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29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8B7E5-BFDC-4878-9CC4-99E4C93F8E08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47EDF-05D6-479B-9377-A6E1A02FF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89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1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6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2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8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63D81D2-B4F2-4C3B-BF26-75900ABF5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47EDF-05D6-479B-9377-A6E1A02FF0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1635-E8FD-466A-B135-E2D4089EA65E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4C45-A2D3-40E4-AD39-15390F4A3267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8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8337-79E2-448E-AF64-E0E5E9ED2140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578F-400F-4D80-AC2E-761152D53FDE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5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3D97-9BD7-4FBE-8672-A3749B696FFB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23CE-D517-4FB8-9160-382798A44B8E}" type="datetime1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2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DB61-D4D7-49C4-9EE2-50293BE7D9F9}" type="datetime1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0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2BDE9-5E1C-4B7D-AA49-C939B9FA4A7C}" type="datetime1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28AC-AD5C-4835-8A26-ACB8F01542DE}" type="datetime1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6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0FD1-F26C-46CE-95F1-1A589CCA5BE6}" type="datetime1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1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6AEE-EAB2-4020-89CD-FD6776AD45D7}" type="datetime1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4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AC29-A2A2-4157-B524-AC36C48FDE4F}" type="datetime1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FF751-D81A-4455-A573-9220A862A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10" Type="http://schemas.openxmlformats.org/officeDocument/2006/relationships/image" Target="../media/image3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6.png"/><Relationship Id="rId21" Type="http://schemas.openxmlformats.org/officeDocument/2006/relationships/image" Target="../media/image52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63.png"/><Relationship Id="rId15" Type="http://schemas.openxmlformats.org/officeDocument/2006/relationships/image" Target="../media/image46.png"/><Relationship Id="rId28" Type="http://schemas.openxmlformats.org/officeDocument/2006/relationships/image" Target="../media/image59.png"/><Relationship Id="rId36" Type="http://schemas.openxmlformats.org/officeDocument/2006/relationships/image" Target="../media/image67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5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1.png"/><Relationship Id="rId26" Type="http://schemas.openxmlformats.org/officeDocument/2006/relationships/image" Target="../media/image99.png"/><Relationship Id="rId21" Type="http://schemas.openxmlformats.org/officeDocument/2006/relationships/image" Target="../media/image94.png"/><Relationship Id="rId25" Type="http://schemas.openxmlformats.org/officeDocument/2006/relationships/image" Target="../media/image98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97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9" Type="http://schemas.openxmlformats.org/officeDocument/2006/relationships/image" Target="../media/image92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90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4.png"/><Relationship Id="rId34" Type="http://schemas.openxmlformats.org/officeDocument/2006/relationships/image" Target="../media/image122.png"/><Relationship Id="rId33" Type="http://schemas.openxmlformats.org/officeDocument/2006/relationships/image" Target="../media/image121.png"/><Relationship Id="rId25" Type="http://schemas.openxmlformats.org/officeDocument/2006/relationships/image" Target="../media/image113.png"/><Relationship Id="rId38" Type="http://schemas.openxmlformats.org/officeDocument/2006/relationships/image" Target="../media/image1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4.png"/><Relationship Id="rId29" Type="http://schemas.openxmlformats.org/officeDocument/2006/relationships/image" Target="../media/image117.png"/><Relationship Id="rId41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32" Type="http://schemas.openxmlformats.org/officeDocument/2006/relationships/image" Target="../media/image120.png"/><Relationship Id="rId24" Type="http://schemas.openxmlformats.org/officeDocument/2006/relationships/image" Target="../media/image112.png"/><Relationship Id="rId40" Type="http://schemas.openxmlformats.org/officeDocument/2006/relationships/image" Target="../media/image128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36" Type="http://schemas.openxmlformats.org/officeDocument/2006/relationships/image" Target="../media/image15.png"/><Relationship Id="rId27" Type="http://schemas.openxmlformats.org/officeDocument/2006/relationships/image" Target="../media/image115.png"/><Relationship Id="rId22" Type="http://schemas.openxmlformats.org/officeDocument/2006/relationships/image" Target="../media/image110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Refinement of Path Expressions for Static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10400"/>
              </p:ext>
            </p:extLst>
          </p:nvPr>
        </p:nvGraphicFramePr>
        <p:xfrm>
          <a:off x="1523999" y="3830638"/>
          <a:ext cx="9144000" cy="4572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87256964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74527987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56239354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065708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John Cyphert</a:t>
                      </a:r>
                      <a:r>
                        <a:rPr lang="en-US" sz="2400" baseline="30000" dirty="0"/>
                        <a:t>1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Jason Breck</a:t>
                      </a:r>
                      <a:r>
                        <a:rPr lang="en-US" sz="2400" baseline="30000" dirty="0"/>
                        <a:t>1 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Zachary Kincaid</a:t>
                      </a:r>
                      <a:r>
                        <a:rPr lang="en-US" sz="2400" baseline="30000" dirty="0"/>
                        <a:t>2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Thomas Reps</a:t>
                      </a:r>
                      <a:r>
                        <a:rPr lang="en-US" sz="2400" baseline="30000" dirty="0"/>
                        <a:t>1,3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506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342063"/>
              </p:ext>
            </p:extLst>
          </p:nvPr>
        </p:nvGraphicFramePr>
        <p:xfrm>
          <a:off x="1524000" y="4516438"/>
          <a:ext cx="9144000" cy="3708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8725696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4527987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62393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/>
                        <a:t>1</a:t>
                      </a:r>
                      <a:r>
                        <a:rPr lang="en-US" sz="1400" dirty="0"/>
                        <a:t>University of Wisconsin-Madison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Princeton University</a:t>
                      </a:r>
                      <a:endParaRPr lang="en-US" sz="1400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/>
                        <a:t>3</a:t>
                      </a:r>
                      <a:r>
                        <a:rPr lang="en-US" sz="1400" dirty="0"/>
                        <a:t>Grammatech, Inc.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50674"/>
                  </a:ext>
                </a:extLst>
              </a:tr>
            </a:tbl>
          </a:graphicData>
        </a:graphic>
      </p:graphicFrame>
      <p:pic>
        <p:nvPicPr>
          <p:cNvPr id="1026" name="Picture 2" descr="Image result for university of wisconsin madison logo">
            <a:extLst>
              <a:ext uri="{FF2B5EF4-FFF2-40B4-BE49-F238E27FC236}">
                <a16:creationId xmlns:a16="http://schemas.microsoft.com/office/drawing/2014/main" id="{95B7C9E2-10D7-4719-8287-D6B30C28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46" y="4400550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inceton university logo">
            <a:extLst>
              <a:ext uri="{FF2B5EF4-FFF2-40B4-BE49-F238E27FC236}">
                <a16:creationId xmlns:a16="http://schemas.microsoft.com/office/drawing/2014/main" id="{E979F72C-9251-46BF-9856-49A96010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75" y="4939956"/>
            <a:ext cx="1257249" cy="15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rammatech logo">
            <a:extLst>
              <a:ext uri="{FF2B5EF4-FFF2-40B4-BE49-F238E27FC236}">
                <a16:creationId xmlns:a16="http://schemas.microsoft.com/office/drawing/2014/main" id="{0BDC5252-9AEB-4015-89E7-FDFCAA8B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51" y="5268231"/>
            <a:ext cx="2570728" cy="93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1CFF73-C9F9-40CE-93FB-39229F5DD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45744"/>
              </p:ext>
            </p:extLst>
          </p:nvPr>
        </p:nvGraphicFramePr>
        <p:xfrm>
          <a:off x="1703789" y="5779948"/>
          <a:ext cx="2630013" cy="746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7" imgW="5267208" imgH="1495335" progId="AcroExch.Document.DC">
                  <p:embed/>
                </p:oleObj>
              </mc:Choice>
              <mc:Fallback>
                <p:oleObj name="Acrobat Document" r:id="rId7" imgW="5267208" imgH="14953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3789" y="5779948"/>
                        <a:ext cx="2630013" cy="746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64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Kleene-Algebra is too strong</a:t>
                </a:r>
              </a:p>
              <a:p>
                <a:pPr lvl="1"/>
                <a:r>
                  <a:rPr lang="en-US" dirty="0"/>
                  <a:t>The axioms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equal to the least fixed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many abstract domains, especially ones which don’t satisfy the ascending chain condition, least fixed points are not computable.</a:t>
                </a:r>
              </a:p>
              <a:p>
                <a:r>
                  <a:rPr lang="en-US" dirty="0"/>
                  <a:t>We need a weaker axiomatization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,⊕, ⊗, ⊛,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21BB53-49B0-4754-B52B-69284D5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Algebra of Abstract Domains?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A142A-9A95-4AC8-B6EF-6BAACEEB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Pre-Kleene Algebra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+,⋅,∗,0,1&gt;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+,⋅,0,1&gt;</m:t>
                    </m:r>
                  </m:oMath>
                </a14:m>
                <a:r>
                  <a:rPr lang="en-US" dirty="0"/>
                  <a:t> is an idempotent semiring.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are associative and satisfy distributivity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is commutative</a:t>
                </a:r>
              </a:p>
              <a:p>
                <a:pPr lvl="2"/>
                <a:r>
                  <a:rPr lang="en-US" dirty="0"/>
                  <a:t>0 and 1 are identities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Partial order: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axioms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(Reflexivity)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(</a:t>
                </a:r>
                <a:r>
                  <a:rPr lang="en-US" dirty="0" err="1"/>
                  <a:t>Extensitivity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(Transitivity)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0" dirty="0"/>
                  <a:t>(Monotonicity)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b="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(Unrolling)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21BB53-49B0-4754-B52B-69284D5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Pre-Kleene Algebra (Our Algebra of Abstract Domains)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A142A-9A95-4AC8-B6EF-6BAACEEB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11</a:t>
            </a:fld>
            <a:endParaRPr lang="en-US"/>
          </a:p>
        </p:txBody>
      </p:sp>
      <p:sp>
        <p:nvSpPr>
          <p:cNvPr id="14" name="Oval Callout 53">
            <a:extLst>
              <a:ext uri="{FF2B5EF4-FFF2-40B4-BE49-F238E27FC236}">
                <a16:creationId xmlns:a16="http://schemas.microsoft.com/office/drawing/2014/main" id="{C4C954FE-4411-4214-9173-BC76D697FEF7}"/>
              </a:ext>
            </a:extLst>
          </p:cNvPr>
          <p:cNvSpPr/>
          <p:nvPr/>
        </p:nvSpPr>
        <p:spPr>
          <a:xfrm>
            <a:off x="7593107" y="1690688"/>
            <a:ext cx="3760693" cy="1616682"/>
          </a:xfrm>
          <a:prstGeom prst="wedgeEllipseCallout">
            <a:avLst>
              <a:gd name="adj1" fmla="val -9927"/>
              <a:gd name="adj2" fmla="val -19224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All Kleene algebras are Pre-Kleene algebras, but the converse is not true</a:t>
            </a:r>
          </a:p>
        </p:txBody>
      </p:sp>
      <p:sp>
        <p:nvSpPr>
          <p:cNvPr id="15" name="Oval Callout 53">
            <a:extLst>
              <a:ext uri="{FF2B5EF4-FFF2-40B4-BE49-F238E27FC236}">
                <a16:creationId xmlns:a16="http://schemas.microsoft.com/office/drawing/2014/main" id="{C47D3C02-6E5D-47FE-A707-36FAA8C16AFE}"/>
              </a:ext>
            </a:extLst>
          </p:cNvPr>
          <p:cNvSpPr/>
          <p:nvPr/>
        </p:nvSpPr>
        <p:spPr>
          <a:xfrm>
            <a:off x="7667065" y="3839556"/>
            <a:ext cx="3612775" cy="1586753"/>
          </a:xfrm>
          <a:prstGeom prst="wedgeEllipseCallout">
            <a:avLst>
              <a:gd name="adj1" fmla="val -9927"/>
              <a:gd name="adj2" fmla="val -19224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The semantic algebra given earlier is a PKA but not a KA</a:t>
            </a:r>
          </a:p>
        </p:txBody>
      </p:sp>
    </p:spTree>
    <p:extLst>
      <p:ext uri="{BB962C8B-B14F-4D97-AF65-F5344CB8AC3E}">
        <p14:creationId xmlns:p14="http://schemas.microsoft.com/office/powerpoint/2010/main" val="15837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9B82-D0C2-4D7A-B75F-E184A0CB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Pre-Kleene Algebras and Abstract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03369-4D8C-445B-8F94-A3E732A7D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 all abstract domains are PKAs. However, the axiomatization of pre-Kleene algebras is relaxed enough to capture some interesting domains.</a:t>
                </a:r>
              </a:p>
              <a:p>
                <a:pPr lvl="1"/>
                <a:r>
                  <a:rPr lang="en-US" dirty="0"/>
                  <a:t>See the paper for examples and details</a:t>
                </a:r>
              </a:p>
              <a:p>
                <a:r>
                  <a:rPr lang="en-US" dirty="0"/>
                  <a:t>For domains which are PKAs (Theorem 3.10)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𝑃𝐾𝐴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4000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will be no worse (and possibly better)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03369-4D8C-445B-8F94-A3E732A7D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82899-2B90-4333-840B-DEB25049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1EB3-4EA6-4A74-8717-F25E1110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for Control Flow Refinement Procedure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54F13-D0D2-49A2-B1B8-0AA1538F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151C269-A792-4173-94A2-C2E7D5506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90846"/>
                <a:ext cx="10515600" cy="28378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 path expression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infeasible words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ℇ, </a:t>
                </a:r>
                <a:r>
                  <a:rPr lang="en-US" dirty="0"/>
                  <a:t>produce another path expression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modulo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ℇ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Sub-goal: focus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151C269-A792-4173-94A2-C2E7D5506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846"/>
                <a:ext cx="10515600" cy="2837815"/>
              </a:xfrm>
              <a:prstGeom prst="rect">
                <a:avLst/>
              </a:prstGeom>
              <a:blipFill>
                <a:blip r:embed="rId3"/>
                <a:stretch>
                  <a:fillRect l="-1043" t="-4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53">
            <a:extLst>
              <a:ext uri="{FF2B5EF4-FFF2-40B4-BE49-F238E27FC236}">
                <a16:creationId xmlns:a16="http://schemas.microsoft.com/office/drawing/2014/main" id="{01F1E82C-9606-4B9B-B8DA-088711E04150}"/>
              </a:ext>
            </a:extLst>
          </p:cNvPr>
          <p:cNvSpPr/>
          <p:nvPr/>
        </p:nvSpPr>
        <p:spPr>
          <a:xfrm>
            <a:off x="3806799" y="3381512"/>
            <a:ext cx="4880002" cy="2294299"/>
          </a:xfrm>
          <a:prstGeom prst="wedgeEllipseCallout">
            <a:avLst>
              <a:gd name="adj1" fmla="val -61649"/>
              <a:gd name="adj2" fmla="val -39328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 distinguishing property is what gives us precision guarantees.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3259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13221D-852A-4D40-9693-C955819270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𝑃𝐾𝐴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13221D-852A-4D40-9693-C955819270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C1F53-C005-474A-93EA-D387CF1B3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properties must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satisfy?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and only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has star-height 0 or 1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C1F53-C005-474A-93EA-D387CF1B3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4BBF8-A271-424C-A075-CCCA4CD6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14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AA81002-C99B-49D3-BA25-E8D1B8577B89}"/>
              </a:ext>
            </a:extLst>
          </p:cNvPr>
          <p:cNvSpPr/>
          <p:nvPr/>
        </p:nvSpPr>
        <p:spPr>
          <a:xfrm>
            <a:off x="7942217" y="2906485"/>
            <a:ext cx="444137" cy="594361"/>
          </a:xfrm>
          <a:prstGeom prst="rightBrace">
            <a:avLst>
              <a:gd name="adj1" fmla="val 42647"/>
              <a:gd name="adj2" fmla="val 50000"/>
            </a:avLst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C962B-24FF-4998-A1F5-5CE401A7EA2C}"/>
              </a:ext>
            </a:extLst>
          </p:cNvPr>
          <p:cNvSpPr txBox="1"/>
          <p:nvPr/>
        </p:nvSpPr>
        <p:spPr>
          <a:xfrm>
            <a:off x="8610600" y="2726611"/>
            <a:ext cx="2669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Equal-Unrolling Property</a:t>
            </a:r>
          </a:p>
        </p:txBody>
      </p:sp>
    </p:spTree>
    <p:extLst>
      <p:ext uri="{BB962C8B-B14F-4D97-AF65-F5344CB8AC3E}">
        <p14:creationId xmlns:p14="http://schemas.microsoft.com/office/powerpoint/2010/main" val="16468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B093-A135-4395-9F39-8AA9611D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Refinement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7123E-153A-4903-AA30-F7749446D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Create a graph with vertices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pair,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feasible add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7123E-153A-4903-AA30-F7749446D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50F3B-C70F-45C1-BF5A-E8A062BB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9B96B-8D19-49EE-88A3-2537962A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29000"/>
            <a:ext cx="3263377" cy="29041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D3B0AA-A06D-4046-B9CE-69C475668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681" y="3429000"/>
            <a:ext cx="4180635" cy="2904157"/>
          </a:xfrm>
          <a:prstGeom prst="rect">
            <a:avLst/>
          </a:prstGeom>
        </p:spPr>
      </p:pic>
      <p:sp>
        <p:nvSpPr>
          <p:cNvPr id="7" name="Right Arrow 36">
            <a:extLst>
              <a:ext uri="{FF2B5EF4-FFF2-40B4-BE49-F238E27FC236}">
                <a16:creationId xmlns:a16="http://schemas.microsoft.com/office/drawing/2014/main" id="{046E8485-9558-4AA1-B4D5-34573362D179}"/>
              </a:ext>
            </a:extLst>
          </p:cNvPr>
          <p:cNvSpPr/>
          <p:nvPr/>
        </p:nvSpPr>
        <p:spPr>
          <a:xfrm>
            <a:off x="4846075" y="4401670"/>
            <a:ext cx="1841595" cy="966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53">
                <a:extLst>
                  <a:ext uri="{FF2B5EF4-FFF2-40B4-BE49-F238E27FC236}">
                    <a16:creationId xmlns:a16="http://schemas.microsoft.com/office/drawing/2014/main" id="{E47836E9-BF46-4BF5-840D-9B890AA9B6DC}"/>
                  </a:ext>
                </a:extLst>
              </p:cNvPr>
              <p:cNvSpPr/>
              <p:nvPr/>
            </p:nvSpPr>
            <p:spPr>
              <a:xfrm>
                <a:off x="3756211" y="5484137"/>
                <a:ext cx="3639671" cy="1253462"/>
              </a:xfrm>
              <a:prstGeom prst="wedgeEllipseCallout">
                <a:avLst>
                  <a:gd name="adj1" fmla="val 969"/>
                  <a:gd name="adj2" fmla="val -69518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/>
                  <a:t>Detect SCCs </a:t>
                </a:r>
                <a:r>
                  <a:rPr lang="en-US" sz="2000" dirty="0"/>
                  <a:t>and capture with a single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Oval Callout 53">
                <a:extLst>
                  <a:ext uri="{FF2B5EF4-FFF2-40B4-BE49-F238E27FC236}">
                    <a16:creationId xmlns:a16="http://schemas.microsoft.com/office/drawing/2014/main" id="{E47836E9-BF46-4BF5-840D-9B890AA9B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211" y="5484137"/>
                <a:ext cx="3639671" cy="1253462"/>
              </a:xfrm>
              <a:prstGeom prst="wedgeEllipseCallout">
                <a:avLst>
                  <a:gd name="adj1" fmla="val 969"/>
                  <a:gd name="adj2" fmla="val -69518"/>
                </a:avLst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53">
            <a:extLst>
              <a:ext uri="{FF2B5EF4-FFF2-40B4-BE49-F238E27FC236}">
                <a16:creationId xmlns:a16="http://schemas.microsoft.com/office/drawing/2014/main" id="{0F937A82-862D-4396-B434-CC5921C424D8}"/>
              </a:ext>
            </a:extLst>
          </p:cNvPr>
          <p:cNvSpPr/>
          <p:nvPr/>
        </p:nvSpPr>
        <p:spPr>
          <a:xfrm>
            <a:off x="8346141" y="1614902"/>
            <a:ext cx="3639671" cy="1253462"/>
          </a:xfrm>
          <a:prstGeom prst="wedgeEllipseCallout">
            <a:avLst>
              <a:gd name="adj1" fmla="val -20952"/>
              <a:gd name="adj2" fmla="val 84964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Compute Path-Expression over the resulting DAG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367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7B24-C470-44AA-A5BE-8AB4A992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Arbitrary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50A7F-0FB7-4752-8E60-C737FC4578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GeneralRefinement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Recursively calls itself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operators</a:t>
                </a:r>
              </a:p>
              <a:p>
                <a:pPr lvl="1"/>
                <a:r>
                  <a:rPr lang="en-US" dirty="0"/>
                  <a:t>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Take star-body to a sum-of-products</a:t>
                </a:r>
              </a:p>
              <a:p>
                <a:pPr lvl="2"/>
                <a:r>
                  <a:rPr lang="en-US" dirty="0"/>
                  <a:t>Recursively refine each summand</a:t>
                </a:r>
              </a:p>
              <a:p>
                <a:pPr lvl="2"/>
                <a:r>
                  <a:rPr lang="en-US" dirty="0"/>
                  <a:t>Syntactically refine the single level loop</a:t>
                </a:r>
              </a:p>
              <a:p>
                <a:pPr lvl="2"/>
                <a:r>
                  <a:rPr lang="en-US" dirty="0"/>
                  <a:t>Replace refined summands in the refined loop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Theorem 5.2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GeneralRefinement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750A7F-0FB7-4752-8E60-C737FC4578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5C367-17A4-41FF-BD0A-88BB62E3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EDF8-F76A-4BF8-A29E-3FB63962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61FE2-09EA-4DDC-BADD-B23497F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0E805-A1D7-45C9-AE61-1E935B00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49" y="1704549"/>
            <a:ext cx="10693101" cy="3448901"/>
          </a:xfrm>
          <a:prstGeom prst="rect">
            <a:avLst/>
          </a:prstGeom>
        </p:spPr>
      </p:pic>
      <p:sp>
        <p:nvSpPr>
          <p:cNvPr id="7" name="Oval Callout 53">
            <a:extLst>
              <a:ext uri="{FF2B5EF4-FFF2-40B4-BE49-F238E27FC236}">
                <a16:creationId xmlns:a16="http://schemas.microsoft.com/office/drawing/2014/main" id="{7F1B5E3D-F080-4905-B70D-2B3293455856}"/>
              </a:ext>
            </a:extLst>
          </p:cNvPr>
          <p:cNvSpPr/>
          <p:nvPr/>
        </p:nvSpPr>
        <p:spPr>
          <a:xfrm>
            <a:off x="1761688" y="5394122"/>
            <a:ext cx="3422708" cy="1327354"/>
          </a:xfrm>
          <a:prstGeom prst="wedgeEllipseCallout">
            <a:avLst>
              <a:gd name="adj1" fmla="val -24633"/>
              <a:gd name="adj2" fmla="val -67257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Programs with true assertions</a:t>
            </a:r>
          </a:p>
        </p:txBody>
      </p:sp>
      <p:sp>
        <p:nvSpPr>
          <p:cNvPr id="8" name="Oval Callout 53">
            <a:extLst>
              <a:ext uri="{FF2B5EF4-FFF2-40B4-BE49-F238E27FC236}">
                <a16:creationId xmlns:a16="http://schemas.microsoft.com/office/drawing/2014/main" id="{CDAE3C20-20FA-4DEB-B488-CB96C4FA65CA}"/>
              </a:ext>
            </a:extLst>
          </p:cNvPr>
          <p:cNvSpPr/>
          <p:nvPr/>
        </p:nvSpPr>
        <p:spPr>
          <a:xfrm>
            <a:off x="1761688" y="5394121"/>
            <a:ext cx="3422708" cy="1327354"/>
          </a:xfrm>
          <a:prstGeom prst="wedgeEllipseCallout">
            <a:avLst>
              <a:gd name="adj1" fmla="val 4289"/>
              <a:gd name="adj2" fmla="val -67257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Assertions Proved</a:t>
            </a:r>
          </a:p>
        </p:txBody>
      </p:sp>
      <p:sp>
        <p:nvSpPr>
          <p:cNvPr id="9" name="Oval Callout 53">
            <a:extLst>
              <a:ext uri="{FF2B5EF4-FFF2-40B4-BE49-F238E27FC236}">
                <a16:creationId xmlns:a16="http://schemas.microsoft.com/office/drawing/2014/main" id="{C831D60C-3683-4343-AAEA-923054828257}"/>
              </a:ext>
            </a:extLst>
          </p:cNvPr>
          <p:cNvSpPr/>
          <p:nvPr/>
        </p:nvSpPr>
        <p:spPr>
          <a:xfrm>
            <a:off x="1761688" y="5394120"/>
            <a:ext cx="2657912" cy="1033574"/>
          </a:xfrm>
          <a:prstGeom prst="wedgeEllipseCallout">
            <a:avLst>
              <a:gd name="adj1" fmla="val 3470"/>
              <a:gd name="adj2" fmla="val -68124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Time in seconds</a:t>
            </a:r>
          </a:p>
        </p:txBody>
      </p:sp>
      <p:sp>
        <p:nvSpPr>
          <p:cNvPr id="10" name="Oval Callout 53">
            <a:extLst>
              <a:ext uri="{FF2B5EF4-FFF2-40B4-BE49-F238E27FC236}">
                <a16:creationId xmlns:a16="http://schemas.microsoft.com/office/drawing/2014/main" id="{E31FCD32-5346-40D2-A237-184B2F14CD9E}"/>
              </a:ext>
            </a:extLst>
          </p:cNvPr>
          <p:cNvSpPr/>
          <p:nvPr/>
        </p:nvSpPr>
        <p:spPr>
          <a:xfrm>
            <a:off x="2082113" y="2576438"/>
            <a:ext cx="4674973" cy="1580420"/>
          </a:xfrm>
          <a:prstGeom prst="wedgeEllipseCallout">
            <a:avLst>
              <a:gd name="adj1" fmla="val -18207"/>
              <a:gd name="adj2" fmla="val -76695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Kincaid, Cyphert, Breck, Reps</a:t>
            </a:r>
          </a:p>
          <a:p>
            <a:r>
              <a:rPr lang="en-US" sz="2000" dirty="0"/>
              <a:t>Non-Linear Reasoning for Invariant synthesis</a:t>
            </a:r>
          </a:p>
          <a:p>
            <a:pPr algn="ctr"/>
            <a:r>
              <a:rPr lang="en-US" sz="2000" i="1" dirty="0"/>
              <a:t>Not a PKA</a:t>
            </a:r>
          </a:p>
        </p:txBody>
      </p:sp>
      <p:sp>
        <p:nvSpPr>
          <p:cNvPr id="11" name="Oval Callout 53">
            <a:extLst>
              <a:ext uri="{FF2B5EF4-FFF2-40B4-BE49-F238E27FC236}">
                <a16:creationId xmlns:a16="http://schemas.microsoft.com/office/drawing/2014/main" id="{C79A9B14-F926-4722-AA1A-C420B9021912}"/>
              </a:ext>
            </a:extLst>
          </p:cNvPr>
          <p:cNvSpPr/>
          <p:nvPr/>
        </p:nvSpPr>
        <p:spPr>
          <a:xfrm>
            <a:off x="4654277" y="2590299"/>
            <a:ext cx="5325036" cy="1566559"/>
          </a:xfrm>
          <a:prstGeom prst="wedgeEllipseCallout">
            <a:avLst>
              <a:gd name="adj1" fmla="val -18544"/>
              <a:gd name="adj2" fmla="val -76660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/>
              <a:t>Ancourt</a:t>
            </a:r>
            <a:r>
              <a:rPr lang="en-US" sz="2000" dirty="0"/>
              <a:t>, Coelho, </a:t>
            </a:r>
            <a:r>
              <a:rPr lang="en-US" sz="2000" dirty="0" err="1"/>
              <a:t>Irigoin</a:t>
            </a:r>
            <a:endParaRPr lang="en-US" sz="2000" dirty="0"/>
          </a:p>
          <a:p>
            <a:r>
              <a:rPr lang="en-US" dirty="0"/>
              <a:t>A Modular Static Analysis Approach to Affine Loop Invariants Detection</a:t>
            </a:r>
          </a:p>
          <a:p>
            <a:pPr algn="ctr"/>
            <a:r>
              <a:rPr lang="en-US" sz="2000" i="1" dirty="0"/>
              <a:t>A PKA</a:t>
            </a:r>
          </a:p>
        </p:txBody>
      </p:sp>
      <p:sp>
        <p:nvSpPr>
          <p:cNvPr id="12" name="Oval Callout 53">
            <a:extLst>
              <a:ext uri="{FF2B5EF4-FFF2-40B4-BE49-F238E27FC236}">
                <a16:creationId xmlns:a16="http://schemas.microsoft.com/office/drawing/2014/main" id="{6FC91FC3-8B8A-4740-8034-01391F4BB81B}"/>
              </a:ext>
            </a:extLst>
          </p:cNvPr>
          <p:cNvSpPr/>
          <p:nvPr/>
        </p:nvSpPr>
        <p:spPr>
          <a:xfrm>
            <a:off x="7876504" y="2343442"/>
            <a:ext cx="3680012" cy="1085557"/>
          </a:xfrm>
          <a:prstGeom prst="wedgeEllipseCallout">
            <a:avLst>
              <a:gd name="adj1" fmla="val 3717"/>
              <a:gd name="adj2" fmla="val -74060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State of the Art Model Checkers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5921D-A082-4847-BE7C-E52FA9E49CF5}"/>
              </a:ext>
            </a:extLst>
          </p:cNvPr>
          <p:cNvSpPr txBox="1"/>
          <p:nvPr/>
        </p:nvSpPr>
        <p:spPr>
          <a:xfrm>
            <a:off x="838200" y="5394120"/>
            <a:ext cx="8198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Summary: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25% more assertions proved with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50% increase in analysis time</a:t>
            </a:r>
          </a:p>
        </p:txBody>
      </p:sp>
    </p:spTree>
    <p:extLst>
      <p:ext uri="{BB962C8B-B14F-4D97-AF65-F5344CB8AC3E}">
        <p14:creationId xmlns:p14="http://schemas.microsoft.com/office/powerpoint/2010/main" val="292783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90E7-B8FD-4868-BDDB-6B48AAEF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B706B-81CE-426E-822A-E1524B4F9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Algebra for understanding analysis precision</a:t>
                </a:r>
              </a:p>
              <a:p>
                <a:pPr lvl="1"/>
                <a:r>
                  <a:rPr lang="en-US" dirty="0"/>
                  <a:t>Pre-Kleene Algebra</a:t>
                </a:r>
              </a:p>
              <a:p>
                <a:r>
                  <a:rPr lang="en-US" dirty="0"/>
                  <a:t>An algorithm for control-flow refinement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modulo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ℇ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𝑃𝐾𝐴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</a:t>
                </a:r>
                <a:r>
                  <a:rPr lang="ar-AE" dirty="0"/>
                  <a:t>٭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25% more assertions</a:t>
                </a:r>
              </a:p>
              <a:p>
                <a:pPr lvl="1"/>
                <a:r>
                  <a:rPr lang="en-US" dirty="0"/>
                  <a:t>50% increase in analysis time</a:t>
                </a:r>
              </a:p>
              <a:p>
                <a:r>
                  <a:rPr lang="en-US" dirty="0"/>
                  <a:t>Thank you for your time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1B706B-81CE-426E-822A-E1524B4F9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231D4-E89A-440A-B5B5-65BE95EB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Program Analysis (</a:t>
            </a:r>
            <a:r>
              <a:rPr lang="en-US" dirty="0" err="1"/>
              <a:t>Tarjan</a:t>
            </a:r>
            <a:r>
              <a:rPr lang="en-US" dirty="0"/>
              <a:t> style)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7656" y="2399549"/>
            <a:ext cx="2883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85616" y="3049451"/>
            <a:ext cx="832104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0640" y="3153601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40" y="3153601"/>
                <a:ext cx="4024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5386056" y="3049451"/>
            <a:ext cx="832104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34748" y="1655064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Representation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7196" y="1793562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Path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Callout 18"/>
              <p:cNvSpPr/>
              <p:nvPr/>
            </p:nvSpPr>
            <p:spPr>
              <a:xfrm>
                <a:off x="1751076" y="4298530"/>
                <a:ext cx="4069080" cy="1491107"/>
              </a:xfrm>
              <a:prstGeom prst="wedgeEllipseCallout">
                <a:avLst>
                  <a:gd name="adj1" fmla="val 26173"/>
                  <a:gd name="adj2" fmla="val -77413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Regular Expression with operators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+,⋅,∗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contains all feasible program paths</a:t>
                </a:r>
              </a:p>
            </p:txBody>
          </p:sp>
        </mc:Choice>
        <mc:Fallback xmlns="">
          <p:sp>
            <p:nvSpPr>
              <p:cNvPr id="19" name="Oval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76" y="4298530"/>
                <a:ext cx="4069080" cy="1491107"/>
              </a:xfrm>
              <a:prstGeom prst="wedgeEllipseCallout">
                <a:avLst>
                  <a:gd name="adj1" fmla="val 26173"/>
                  <a:gd name="adj2" fmla="val -77413"/>
                </a:avLst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Callout 19"/>
              <p:cNvSpPr/>
              <p:nvPr/>
            </p:nvSpPr>
            <p:spPr>
              <a:xfrm>
                <a:off x="6401080" y="4323107"/>
                <a:ext cx="4069080" cy="1491107"/>
              </a:xfrm>
              <a:prstGeom prst="wedgeEllipseCallout">
                <a:avLst>
                  <a:gd name="adj1" fmla="val -22366"/>
                  <a:gd name="adj2" fmla="val -62082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/>
                  <a:t>Semantic algebra (domain) with operators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⊕, ⊗, 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that respectively approximate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+,⋅,∗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Oval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080" y="4323107"/>
                <a:ext cx="4069080" cy="1491107"/>
              </a:xfrm>
              <a:prstGeom prst="wedgeEllipseCallout">
                <a:avLst>
                  <a:gd name="adj1" fmla="val -22366"/>
                  <a:gd name="adj2" fmla="val -62082"/>
                </a:avLst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4104" y="1652660"/>
                <a:ext cx="2139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Interpretation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in the domain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104" y="1652660"/>
                <a:ext cx="2139696" cy="646331"/>
              </a:xfrm>
              <a:prstGeom prst="rect">
                <a:avLst/>
              </a:prstGeom>
              <a:blipFill>
                <a:blip r:embed="rId1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3E2C59-4A29-4460-9079-A40CBEE7A320}"/>
                  </a:ext>
                </a:extLst>
              </p:cNvPr>
              <p:cNvSpPr/>
              <p:nvPr/>
            </p:nvSpPr>
            <p:spPr>
              <a:xfrm>
                <a:off x="6397712" y="3124093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F3E2C59-4A29-4460-9079-A40CBEE7A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12" y="3124093"/>
                <a:ext cx="2586430" cy="582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Arrow 11">
            <a:extLst>
              <a:ext uri="{FF2B5EF4-FFF2-40B4-BE49-F238E27FC236}">
                <a16:creationId xmlns:a16="http://schemas.microsoft.com/office/drawing/2014/main" id="{48AC8BCC-514D-48E3-BAA9-89B9E6189919}"/>
              </a:ext>
            </a:extLst>
          </p:cNvPr>
          <p:cNvSpPr/>
          <p:nvPr/>
        </p:nvSpPr>
        <p:spPr>
          <a:xfrm>
            <a:off x="9116428" y="3063240"/>
            <a:ext cx="832104" cy="73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9CCFCF-1B2F-4B4E-9069-9C4C0C2E4B94}"/>
                  </a:ext>
                </a:extLst>
              </p:cNvPr>
              <p:cNvSpPr txBox="1"/>
              <p:nvPr/>
            </p:nvSpPr>
            <p:spPr>
              <a:xfrm>
                <a:off x="9995824" y="3163059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59CCFCF-1B2F-4B4E-9069-9C4C0C2E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824" y="3163059"/>
                <a:ext cx="40249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2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8" grpId="0"/>
      <p:bldP spid="19" grpId="0" animBg="1"/>
      <p:bldP spid="20" grpId="0" animBg="1"/>
      <p:bldP spid="22" grpId="0"/>
      <p:bldP spid="33" grpId="0" animBg="1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252865"/>
            <a:ext cx="288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assert(y==100);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690688"/>
                <a:ext cx="10515600" cy="1336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ambria Math" panose="02040503050406030204" pitchFamily="18" charset="0"/>
                  </a:rPr>
                  <a:t>Consider the domain of t</a:t>
                </a:r>
                <a:r>
                  <a:rPr lang="en-US" sz="2000" dirty="0"/>
                  <a:t>wo vocabulary transition formulas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/>
                  <a:t> with th</a:t>
                </a:r>
                <a:r>
                  <a:rPr lang="en-US" sz="2000" dirty="0"/>
                  <a:t>e following operations</a:t>
                </a:r>
                <a:endParaRPr lang="en-US" sz="20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0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≝∃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≝</m:t>
                    </m:r>
                  </m:oMath>
                </a14:m>
                <a:r>
                  <a:rPr lang="en-US" sz="2000" dirty="0"/>
                  <a:t>  Abstract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/>
                  <a:t> to octagonal relation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/>
                  <a:t>, then compute exact transitive closure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0515600" cy="1336263"/>
              </a:xfrm>
              <a:prstGeom prst="rect">
                <a:avLst/>
              </a:prstGeom>
              <a:blipFill>
                <a:blip r:embed="rId3"/>
                <a:stretch>
                  <a:fillRect l="-638" t="-3182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3F7AA9C-AAB0-4008-BA8F-BB8C3344A4D7}"/>
              </a:ext>
            </a:extLst>
          </p:cNvPr>
          <p:cNvSpPr txBox="1"/>
          <p:nvPr/>
        </p:nvSpPr>
        <p:spPr>
          <a:xfrm>
            <a:off x="4773328" y="3429000"/>
            <a:ext cx="420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(simplified) path-expression for this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C3433-68CD-4E1B-B7A3-543A586C2423}"/>
                  </a:ext>
                </a:extLst>
              </p:cNvPr>
              <p:cNvSpPr txBox="1"/>
              <p:nvPr/>
            </p:nvSpPr>
            <p:spPr>
              <a:xfrm>
                <a:off x="6434328" y="3798332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FC3433-68CD-4E1B-B7A3-543A586C2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28" y="3798332"/>
                <a:ext cx="310896" cy="369332"/>
              </a:xfrm>
              <a:prstGeom prst="rect">
                <a:avLst/>
              </a:prstGeom>
              <a:blipFill>
                <a:blip r:embed="rId15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6D7632-5231-48A0-B02B-133308ED3ED9}"/>
                  </a:ext>
                </a:extLst>
              </p:cNvPr>
              <p:cNvSpPr txBox="1"/>
              <p:nvPr/>
            </p:nvSpPr>
            <p:spPr>
              <a:xfrm>
                <a:off x="6608064" y="3798332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6D7632-5231-48A0-B02B-133308ED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064" y="3798332"/>
                <a:ext cx="310896" cy="369332"/>
              </a:xfrm>
              <a:prstGeom prst="rect">
                <a:avLst/>
              </a:prstGeom>
              <a:blipFill>
                <a:blip r:embed="rId16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E1D74-CBF1-47CE-98C8-64AD60B65E3C}"/>
                  </a:ext>
                </a:extLst>
              </p:cNvPr>
              <p:cNvSpPr txBox="1"/>
              <p:nvPr/>
            </p:nvSpPr>
            <p:spPr>
              <a:xfrm>
                <a:off x="6800088" y="3804437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3E1D74-CBF1-47CE-98C8-64AD60B65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088" y="3804437"/>
                <a:ext cx="310896" cy="369332"/>
              </a:xfrm>
              <a:prstGeom prst="rect">
                <a:avLst/>
              </a:prstGeom>
              <a:blipFill>
                <a:blip r:embed="rId17"/>
                <a:stretch>
                  <a:fillRect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761B8C-6074-45BB-A583-69EBB004BB78}"/>
                  </a:ext>
                </a:extLst>
              </p:cNvPr>
              <p:cNvSpPr txBox="1"/>
              <p:nvPr/>
            </p:nvSpPr>
            <p:spPr>
              <a:xfrm>
                <a:off x="6260592" y="3798332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761B8C-6074-45BB-A583-69EBB004B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592" y="3798332"/>
                <a:ext cx="310896" cy="369332"/>
              </a:xfrm>
              <a:prstGeom prst="rect">
                <a:avLst/>
              </a:prstGeom>
              <a:blipFill>
                <a:blip r:embed="rId18"/>
                <a:stretch>
                  <a:fillRect r="-196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927720-E06F-4A03-9EA6-F2D932977DB6}"/>
                  </a:ext>
                </a:extLst>
              </p:cNvPr>
              <p:cNvSpPr txBox="1"/>
              <p:nvPr/>
            </p:nvSpPr>
            <p:spPr>
              <a:xfrm>
                <a:off x="6992112" y="3798332"/>
                <a:ext cx="310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927720-E06F-4A03-9EA6-F2D93297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112" y="3798332"/>
                <a:ext cx="310896" cy="369332"/>
              </a:xfrm>
              <a:prstGeom prst="rect">
                <a:avLst/>
              </a:prstGeom>
              <a:blipFill>
                <a:blip r:embed="rId19"/>
                <a:stretch>
                  <a:fillRect l="-5882" r="-196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D224C2-7D81-474F-8562-7C40AD512AFE}"/>
                  </a:ext>
                </a:extLst>
              </p:cNvPr>
              <p:cNvSpPr txBox="1"/>
              <p:nvPr/>
            </p:nvSpPr>
            <p:spPr>
              <a:xfrm>
                <a:off x="4773328" y="4431009"/>
                <a:ext cx="610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D224C2-7D81-474F-8562-7C40AD51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28" y="4431009"/>
                <a:ext cx="6108192" cy="369332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14C1D-37AD-4A6D-AC04-DFA025BF5917}"/>
                  </a:ext>
                </a:extLst>
              </p:cNvPr>
              <p:cNvSpPr txBox="1"/>
              <p:nvPr/>
            </p:nvSpPr>
            <p:spPr>
              <a:xfrm>
                <a:off x="4773328" y="4982646"/>
                <a:ext cx="610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414C1D-37AD-4A6D-AC04-DFA025BF5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28" y="4982646"/>
                <a:ext cx="6108192" cy="369332"/>
              </a:xfrm>
              <a:prstGeom prst="rect">
                <a:avLst/>
              </a:prstGeom>
              <a:blipFill>
                <a:blip r:embed="rId2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ECB5D-A2DD-4095-89CB-87AF20CB65A0}"/>
                  </a:ext>
                </a:extLst>
              </p:cNvPr>
              <p:cNvSpPr txBox="1"/>
              <p:nvPr/>
            </p:nvSpPr>
            <p:spPr>
              <a:xfrm>
                <a:off x="4537188" y="4682844"/>
                <a:ext cx="6580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ECB5D-A2DD-4095-89CB-87AF20CB6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188" y="4682844"/>
                <a:ext cx="6580472" cy="646331"/>
              </a:xfrm>
              <a:prstGeom prst="rect">
                <a:avLst/>
              </a:prstGeom>
              <a:blipFill>
                <a:blip r:embed="rId2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Callout 53">
                <a:extLst>
                  <a:ext uri="{FF2B5EF4-FFF2-40B4-BE49-F238E27FC236}">
                    <a16:creationId xmlns:a16="http://schemas.microsoft.com/office/drawing/2014/main" id="{0BA6A77D-962A-4C9A-B851-D02C0DF241F2}"/>
                  </a:ext>
                </a:extLst>
              </p:cNvPr>
              <p:cNvSpPr/>
              <p:nvPr/>
            </p:nvSpPr>
            <p:spPr>
              <a:xfrm>
                <a:off x="7821060" y="3892271"/>
                <a:ext cx="4112020" cy="1668917"/>
              </a:xfrm>
              <a:prstGeom prst="wedgeEllipseCallout">
                <a:avLst>
                  <a:gd name="adj1" fmla="val -55638"/>
                  <a:gd name="adj2" fmla="val -36758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To analyze the loop replace A and B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and + and *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⊛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Oval Callout 53">
                <a:extLst>
                  <a:ext uri="{FF2B5EF4-FFF2-40B4-BE49-F238E27FC236}">
                    <a16:creationId xmlns:a16="http://schemas.microsoft.com/office/drawing/2014/main" id="{0BA6A77D-962A-4C9A-B851-D02C0DF24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060" y="3892271"/>
                <a:ext cx="4112020" cy="1668917"/>
              </a:xfrm>
              <a:prstGeom prst="wedgeEllipseCallout">
                <a:avLst>
                  <a:gd name="adj1" fmla="val -55638"/>
                  <a:gd name="adj2" fmla="val -36758"/>
                </a:avLst>
              </a:prstGeom>
              <a:blipFill>
                <a:blip r:embed="rId2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21418D-0F95-434B-8998-C2B36C50F2B7}"/>
                  </a:ext>
                </a:extLst>
              </p:cNvPr>
              <p:cNvSpPr txBox="1"/>
              <p:nvPr/>
            </p:nvSpPr>
            <p:spPr>
              <a:xfrm>
                <a:off x="6135624" y="3765962"/>
                <a:ext cx="132892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21418D-0F95-434B-8998-C2B36C50F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24" y="3765962"/>
                <a:ext cx="1328928" cy="392993"/>
              </a:xfrm>
              <a:prstGeom prst="rect">
                <a:avLst/>
              </a:prstGeom>
              <a:blipFill>
                <a:blip r:embed="rId27"/>
                <a:stretch>
                  <a:fillRect l="-1376" r="-596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8FED5A-5D08-4482-A4D9-E42013142379}"/>
                  </a:ext>
                </a:extLst>
              </p:cNvPr>
              <p:cNvSpPr txBox="1"/>
              <p:nvPr/>
            </p:nvSpPr>
            <p:spPr>
              <a:xfrm>
                <a:off x="6211904" y="3765961"/>
                <a:ext cx="1328928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8FED5A-5D08-4482-A4D9-E42013142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904" y="3765961"/>
                <a:ext cx="1328928" cy="392993"/>
              </a:xfrm>
              <a:prstGeom prst="rect">
                <a:avLst/>
              </a:prstGeom>
              <a:blipFill>
                <a:blip r:embed="rId28"/>
                <a:stretch>
                  <a:fillRect l="-1376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Callout 53">
                <a:extLst>
                  <a:ext uri="{FF2B5EF4-FFF2-40B4-BE49-F238E27FC236}">
                    <a16:creationId xmlns:a16="http://schemas.microsoft.com/office/drawing/2014/main" id="{08B2406B-FE92-420B-94EB-859F0F4FCA89}"/>
                  </a:ext>
                </a:extLst>
              </p:cNvPr>
              <p:cNvSpPr/>
              <p:nvPr/>
            </p:nvSpPr>
            <p:spPr>
              <a:xfrm>
                <a:off x="7827424" y="3892270"/>
                <a:ext cx="4112020" cy="1668917"/>
              </a:xfrm>
              <a:prstGeom prst="wedgeEllipseCallout">
                <a:avLst>
                  <a:gd name="adj1" fmla="val -55638"/>
                  <a:gd name="adj2" fmla="val -36758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Abstract loop body to octagon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𝑏𝑜𝑑𝑦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Oval Callout 53">
                <a:extLst>
                  <a:ext uri="{FF2B5EF4-FFF2-40B4-BE49-F238E27FC236}">
                    <a16:creationId xmlns:a16="http://schemas.microsoft.com/office/drawing/2014/main" id="{08B2406B-FE92-420B-94EB-859F0F4FC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424" y="3892270"/>
                <a:ext cx="4112020" cy="1668917"/>
              </a:xfrm>
              <a:prstGeom prst="wedgeEllipseCallout">
                <a:avLst>
                  <a:gd name="adj1" fmla="val -55638"/>
                  <a:gd name="adj2" fmla="val -36758"/>
                </a:avLst>
              </a:prstGeom>
              <a:blipFill>
                <a:blip r:embed="rId3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D2BB25-0E49-40EF-94B2-6CCEF0C3E416}"/>
                  </a:ext>
                </a:extLst>
              </p:cNvPr>
              <p:cNvSpPr txBox="1"/>
              <p:nvPr/>
            </p:nvSpPr>
            <p:spPr>
              <a:xfrm>
                <a:off x="4549648" y="4681134"/>
                <a:ext cx="6580472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𝑏𝑜𝑑𝑦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D2BB25-0E49-40EF-94B2-6CCEF0C3E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48" y="4681134"/>
                <a:ext cx="6580472" cy="391261"/>
              </a:xfrm>
              <a:prstGeom prst="rect">
                <a:avLst/>
              </a:prstGeom>
              <a:blipFill>
                <a:blip r:embed="rId3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D8B4BD-A02D-48B5-B124-D70177859317}"/>
                  </a:ext>
                </a:extLst>
              </p:cNvPr>
              <p:cNvSpPr txBox="1"/>
              <p:nvPr/>
            </p:nvSpPr>
            <p:spPr>
              <a:xfrm>
                <a:off x="6196584" y="3745203"/>
                <a:ext cx="1328928" cy="40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D8B4BD-A02D-48B5-B124-D70177859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584" y="3745203"/>
                <a:ext cx="1328928" cy="409086"/>
              </a:xfrm>
              <a:prstGeom prst="rect">
                <a:avLst/>
              </a:prstGeom>
              <a:blipFill>
                <a:blip r:embed="rId3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4EE46D-3AA4-4BE6-A927-F55D6282295C}"/>
                  </a:ext>
                </a:extLst>
              </p:cNvPr>
              <p:cNvSpPr txBox="1"/>
              <p:nvPr/>
            </p:nvSpPr>
            <p:spPr>
              <a:xfrm>
                <a:off x="4472886" y="4681133"/>
                <a:ext cx="5794248" cy="40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4EE46D-3AA4-4BE6-A927-F55D62822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886" y="4681133"/>
                <a:ext cx="5794248" cy="409086"/>
              </a:xfrm>
              <a:prstGeom prst="rect">
                <a:avLst/>
              </a:prstGeom>
              <a:blipFill>
                <a:blip r:embed="rId35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57A8D4-3E0C-497C-8EA7-75492591E204}"/>
                  </a:ext>
                </a:extLst>
              </p:cNvPr>
              <p:cNvSpPr txBox="1"/>
              <p:nvPr/>
            </p:nvSpPr>
            <p:spPr>
              <a:xfrm>
                <a:off x="3170628" y="4113509"/>
                <a:ext cx="8398764" cy="409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)⊗(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A57A8D4-3E0C-497C-8EA7-75492591E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28" y="4113509"/>
                <a:ext cx="8398764" cy="409086"/>
              </a:xfrm>
              <a:prstGeom prst="rect">
                <a:avLst/>
              </a:prstGeom>
              <a:blipFill>
                <a:blip r:embed="rId36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Callout 53">
            <a:extLst>
              <a:ext uri="{FF2B5EF4-FFF2-40B4-BE49-F238E27FC236}">
                <a16:creationId xmlns:a16="http://schemas.microsoft.com/office/drawing/2014/main" id="{5FA2F0A7-6D45-4F87-AB1E-36D2B7F479CF}"/>
              </a:ext>
            </a:extLst>
          </p:cNvPr>
          <p:cNvSpPr/>
          <p:nvPr/>
        </p:nvSpPr>
        <p:spPr>
          <a:xfrm>
            <a:off x="7094862" y="4876764"/>
            <a:ext cx="4112020" cy="1668917"/>
          </a:xfrm>
          <a:prstGeom prst="wedgeEllipseCallout">
            <a:avLst>
              <a:gd name="adj1" fmla="val 4624"/>
              <a:gd name="adj2" fmla="val -72372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Our resulting summary</a:t>
            </a:r>
          </a:p>
        </p:txBody>
      </p:sp>
      <p:sp>
        <p:nvSpPr>
          <p:cNvPr id="27" name="Oval Callout 53">
            <a:extLst>
              <a:ext uri="{FF2B5EF4-FFF2-40B4-BE49-F238E27FC236}">
                <a16:creationId xmlns:a16="http://schemas.microsoft.com/office/drawing/2014/main" id="{967A90B9-D0B4-4DA2-9470-FF5CA714C4F7}"/>
              </a:ext>
            </a:extLst>
          </p:cNvPr>
          <p:cNvSpPr/>
          <p:nvPr/>
        </p:nvSpPr>
        <p:spPr>
          <a:xfrm>
            <a:off x="2970382" y="4994477"/>
            <a:ext cx="4112020" cy="1668917"/>
          </a:xfrm>
          <a:prstGeom prst="wedgeEllipseCallout">
            <a:avLst>
              <a:gd name="adj1" fmla="val -52970"/>
              <a:gd name="adj2" fmla="val -24157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This analysis was unable to prove the assertion</a:t>
            </a:r>
          </a:p>
        </p:txBody>
      </p:sp>
    </p:spTree>
    <p:extLst>
      <p:ext uri="{BB962C8B-B14F-4D97-AF65-F5344CB8AC3E}">
        <p14:creationId xmlns:p14="http://schemas.microsoft.com/office/powerpoint/2010/main" val="1318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allAtOnce"/>
      <p:bldP spid="7" grpId="1" build="allAtOnce"/>
      <p:bldP spid="7" grpId="3" build="allAtOnce"/>
      <p:bldP spid="8" grpId="0"/>
      <p:bldP spid="8" grpId="2"/>
      <p:bldP spid="9" grpId="0" build="allAtOnce"/>
      <p:bldP spid="9" grpId="1" build="allAtOnce"/>
      <p:bldP spid="9" grpId="3" build="allAtOnce"/>
      <p:bldP spid="10" grpId="0"/>
      <p:bldP spid="10" grpId="1"/>
      <p:bldP spid="11" grpId="0"/>
      <p:bldP spid="11" grpId="1"/>
      <p:bldP spid="13" grpId="0" build="allAtOnce"/>
      <p:bldP spid="13" grpId="1" build="allAtOnce"/>
      <p:bldP spid="14" grpId="0"/>
      <p:bldP spid="14" grpId="1"/>
      <p:bldP spid="16" grpId="0"/>
      <p:bldP spid="16" grpId="1"/>
      <p:bldP spid="17" grpId="0" animBg="1"/>
      <p:bldP spid="17" grpId="1" animBg="1"/>
      <p:bldP spid="19" grpId="0"/>
      <p:bldP spid="19" grpId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4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51292" y="1748088"/>
            <a:ext cx="2883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assert(y==100);</a:t>
            </a:r>
          </a:p>
          <a:p>
            <a:endParaRPr lang="en-US" dirty="0">
              <a:latin typeface="Source Code Pro" panose="020B0509030403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629454" y="2472632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454" y="2472632"/>
                <a:ext cx="2586430" cy="58223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>
            <a:off x="4831720" y="2572763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74844" y="2578023"/>
                <a:ext cx="11568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844" y="2578023"/>
                <a:ext cx="1156876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6">
            <a:extLst>
              <a:ext uri="{FF2B5EF4-FFF2-40B4-BE49-F238E27FC236}">
                <a16:creationId xmlns:a16="http://schemas.microsoft.com/office/drawing/2014/main" id="{7E6F6A95-2CFA-4C14-91D6-42B96B81471D}"/>
              </a:ext>
            </a:extLst>
          </p:cNvPr>
          <p:cNvSpPr/>
          <p:nvPr/>
        </p:nvSpPr>
        <p:spPr>
          <a:xfrm rot="5400000">
            <a:off x="3937854" y="3263930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74E889-3636-4C50-999F-BD3E7CD7F4ED}"/>
                  </a:ext>
                </a:extLst>
              </p:cNvPr>
              <p:cNvSpPr/>
              <p:nvPr/>
            </p:nvSpPr>
            <p:spPr>
              <a:xfrm>
                <a:off x="9080490" y="2572763"/>
                <a:ext cx="28213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150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B74E889-3636-4C50-999F-BD3E7CD7F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490" y="2572763"/>
                <a:ext cx="2821350" cy="369332"/>
              </a:xfrm>
              <a:prstGeom prst="rect">
                <a:avLst/>
              </a:prstGeom>
              <a:blipFill>
                <a:blip r:embed="rId2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36">
            <a:extLst>
              <a:ext uri="{FF2B5EF4-FFF2-40B4-BE49-F238E27FC236}">
                <a16:creationId xmlns:a16="http://schemas.microsoft.com/office/drawing/2014/main" id="{803E5F2B-9AEF-4D00-8519-EC6B7BB4B05F}"/>
              </a:ext>
            </a:extLst>
          </p:cNvPr>
          <p:cNvSpPr/>
          <p:nvPr/>
        </p:nvSpPr>
        <p:spPr>
          <a:xfrm>
            <a:off x="3061634" y="2583283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36">
            <a:extLst>
              <a:ext uri="{FF2B5EF4-FFF2-40B4-BE49-F238E27FC236}">
                <a16:creationId xmlns:a16="http://schemas.microsoft.com/office/drawing/2014/main" id="{6CE509E1-5A6D-4436-B6F3-2BA5D9FEA9A0}"/>
              </a:ext>
            </a:extLst>
          </p:cNvPr>
          <p:cNvSpPr/>
          <p:nvPr/>
        </p:nvSpPr>
        <p:spPr>
          <a:xfrm>
            <a:off x="8359180" y="2563694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loud Callout 34">
                <a:extLst>
                  <a:ext uri="{FF2B5EF4-FFF2-40B4-BE49-F238E27FC236}">
                    <a16:creationId xmlns:a16="http://schemas.microsoft.com/office/drawing/2014/main" id="{48E55719-73C3-490C-87D1-C305028ACCC7}"/>
                  </a:ext>
                </a:extLst>
              </p:cNvPr>
              <p:cNvSpPr/>
              <p:nvPr/>
            </p:nvSpPr>
            <p:spPr>
              <a:xfrm>
                <a:off x="3089247" y="3264054"/>
                <a:ext cx="4443984" cy="1806543"/>
              </a:xfrm>
              <a:prstGeom prst="cloudCallout">
                <a:avLst>
                  <a:gd name="adj1" fmla="val -22500"/>
                  <a:gd name="adj2" fmla="val -58013"/>
                </a:avLst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contains many paths that are not feasible</a:t>
                </a:r>
              </a:p>
            </p:txBody>
          </p:sp>
        </mc:Choice>
        <mc:Fallback xmlns="">
          <p:sp>
            <p:nvSpPr>
              <p:cNvPr id="50" name="Cloud Callout 34">
                <a:extLst>
                  <a:ext uri="{FF2B5EF4-FFF2-40B4-BE49-F238E27FC236}">
                    <a16:creationId xmlns:a16="http://schemas.microsoft.com/office/drawing/2014/main" id="{48E55719-73C3-490C-87D1-C305028AC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247" y="3264054"/>
                <a:ext cx="4443984" cy="1806543"/>
              </a:xfrm>
              <a:prstGeom prst="cloudCallout">
                <a:avLst>
                  <a:gd name="adj1" fmla="val -22500"/>
                  <a:gd name="adj2" fmla="val -58013"/>
                </a:avLst>
              </a:prstGeom>
              <a:blipFill>
                <a:blip r:embed="rId21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loud Callout 34">
                <a:extLst>
                  <a:ext uri="{FF2B5EF4-FFF2-40B4-BE49-F238E27FC236}">
                    <a16:creationId xmlns:a16="http://schemas.microsoft.com/office/drawing/2014/main" id="{B1D95C2E-1C8F-4446-9D45-D700949DB530}"/>
                  </a:ext>
                </a:extLst>
              </p:cNvPr>
              <p:cNvSpPr/>
              <p:nvPr/>
            </p:nvSpPr>
            <p:spPr>
              <a:xfrm>
                <a:off x="3089247" y="3264055"/>
                <a:ext cx="4443984" cy="1806543"/>
              </a:xfrm>
              <a:prstGeom prst="cloudCallout">
                <a:avLst>
                  <a:gd name="adj1" fmla="val -22500"/>
                  <a:gd name="adj2" fmla="val -58013"/>
                </a:avLst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Any path with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subword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not possible</a:t>
                </a:r>
              </a:p>
            </p:txBody>
          </p:sp>
        </mc:Choice>
        <mc:Fallback xmlns="">
          <p:sp>
            <p:nvSpPr>
              <p:cNvPr id="51" name="Cloud Callout 34">
                <a:extLst>
                  <a:ext uri="{FF2B5EF4-FFF2-40B4-BE49-F238E27FC236}">
                    <a16:creationId xmlns:a16="http://schemas.microsoft.com/office/drawing/2014/main" id="{B1D95C2E-1C8F-4446-9D45-D700949DB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247" y="3264055"/>
                <a:ext cx="4443984" cy="1806543"/>
              </a:xfrm>
              <a:prstGeom prst="cloudCallout">
                <a:avLst>
                  <a:gd name="adj1" fmla="val -22500"/>
                  <a:gd name="adj2" fmla="val -58013"/>
                </a:avLst>
              </a:prstGeom>
              <a:blipFill>
                <a:blip r:embed="rId22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03D3A-4BAB-47CD-B99C-F8382DF960C5}"/>
                  </a:ext>
                </a:extLst>
              </p:cNvPr>
              <p:cNvSpPr txBox="1"/>
              <p:nvPr/>
            </p:nvSpPr>
            <p:spPr>
              <a:xfrm>
                <a:off x="3692490" y="3889428"/>
                <a:ext cx="11568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03D3A-4BAB-47CD-B99C-F8382DF9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490" y="3889428"/>
                <a:ext cx="1156876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CD95D42-F3E2-431D-9DCB-7A3EBA1994E1}"/>
                  </a:ext>
                </a:extLst>
              </p:cNvPr>
              <p:cNvSpPr txBox="1"/>
              <p:nvPr/>
            </p:nvSpPr>
            <p:spPr>
              <a:xfrm>
                <a:off x="751292" y="5228348"/>
                <a:ext cx="610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CD95D42-F3E2-431D-9DCB-7A3EBA199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" y="5228348"/>
                <a:ext cx="6108192" cy="369332"/>
              </a:xfrm>
              <a:prstGeom prst="rect">
                <a:avLst/>
              </a:prstGeom>
              <a:blipFill>
                <a:blip r:embed="rId2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5210A5-621F-49D7-B5FF-6F0DC5733799}"/>
                  </a:ext>
                </a:extLst>
              </p:cNvPr>
              <p:cNvSpPr txBox="1"/>
              <p:nvPr/>
            </p:nvSpPr>
            <p:spPr>
              <a:xfrm>
                <a:off x="751292" y="5649560"/>
                <a:ext cx="610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A5210A5-621F-49D7-B5FF-6F0DC573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92" y="5649560"/>
                <a:ext cx="6108192" cy="369332"/>
              </a:xfrm>
              <a:prstGeom prst="rect">
                <a:avLst/>
              </a:prstGeom>
              <a:blipFill>
                <a:blip r:embed="rId2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EB094E4-4B98-4BAA-8A53-287284EE2033}"/>
                  </a:ext>
                </a:extLst>
              </p:cNvPr>
              <p:cNvSpPr/>
              <p:nvPr/>
            </p:nvSpPr>
            <p:spPr>
              <a:xfrm>
                <a:off x="5629454" y="3794599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EB094E4-4B98-4BAA-8A53-287284EE2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454" y="3794599"/>
                <a:ext cx="2586430" cy="58223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Arrow 36">
            <a:extLst>
              <a:ext uri="{FF2B5EF4-FFF2-40B4-BE49-F238E27FC236}">
                <a16:creationId xmlns:a16="http://schemas.microsoft.com/office/drawing/2014/main" id="{023D8F96-BEC9-4C47-A008-D6065E2A1427}"/>
              </a:ext>
            </a:extLst>
          </p:cNvPr>
          <p:cNvSpPr/>
          <p:nvPr/>
        </p:nvSpPr>
        <p:spPr>
          <a:xfrm>
            <a:off x="4831720" y="3894730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95B672-7A9E-4088-90C4-9BD1768EC2C7}"/>
                  </a:ext>
                </a:extLst>
              </p:cNvPr>
              <p:cNvSpPr/>
              <p:nvPr/>
            </p:nvSpPr>
            <p:spPr>
              <a:xfrm>
                <a:off x="9080490" y="3894730"/>
                <a:ext cx="2263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95B672-7A9E-4088-90C4-9BD1768EC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490" y="3894730"/>
                <a:ext cx="2263504" cy="369332"/>
              </a:xfrm>
              <a:prstGeom prst="rect">
                <a:avLst/>
              </a:prstGeom>
              <a:blipFill>
                <a:blip r:embed="rId2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ight Arrow 36">
            <a:extLst>
              <a:ext uri="{FF2B5EF4-FFF2-40B4-BE49-F238E27FC236}">
                <a16:creationId xmlns:a16="http://schemas.microsoft.com/office/drawing/2014/main" id="{57E99481-0AEC-4E58-8075-CA0A6B94E655}"/>
              </a:ext>
            </a:extLst>
          </p:cNvPr>
          <p:cNvSpPr/>
          <p:nvPr/>
        </p:nvSpPr>
        <p:spPr>
          <a:xfrm>
            <a:off x="8359180" y="3885661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Callout 53">
                <a:extLst>
                  <a:ext uri="{FF2B5EF4-FFF2-40B4-BE49-F238E27FC236}">
                    <a16:creationId xmlns:a16="http://schemas.microsoft.com/office/drawing/2014/main" id="{B65741E7-9706-412F-AE09-9F63FFD5D4F5}"/>
                  </a:ext>
                </a:extLst>
              </p:cNvPr>
              <p:cNvSpPr/>
              <p:nvPr/>
            </p:nvSpPr>
            <p:spPr>
              <a:xfrm>
                <a:off x="6712870" y="4503190"/>
                <a:ext cx="4112020" cy="1668917"/>
              </a:xfrm>
              <a:prstGeom prst="wedgeEllipseCallout">
                <a:avLst>
                  <a:gd name="adj1" fmla="val -42741"/>
                  <a:gd name="adj2" fmla="val -46621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Evaluation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⊛</m:t>
                        </m:r>
                      </m:sup>
                    </m:sSub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⊛</m:t>
                        </m:r>
                      </m:sup>
                    </m:sSubSup>
                  </m:oMath>
                </a14:m>
                <a:r>
                  <a:rPr lang="en-US" sz="2000" dirty="0"/>
                  <a:t> is exact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are octagons already</a:t>
                </a:r>
              </a:p>
            </p:txBody>
          </p:sp>
        </mc:Choice>
        <mc:Fallback xmlns="">
          <p:sp>
            <p:nvSpPr>
              <p:cNvPr id="63" name="Oval Callout 53">
                <a:extLst>
                  <a:ext uri="{FF2B5EF4-FFF2-40B4-BE49-F238E27FC236}">
                    <a16:creationId xmlns:a16="http://schemas.microsoft.com/office/drawing/2014/main" id="{B65741E7-9706-412F-AE09-9F63FFD5D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870" y="4503190"/>
                <a:ext cx="4112020" cy="1668917"/>
              </a:xfrm>
              <a:prstGeom prst="wedgeEllipseCallout">
                <a:avLst>
                  <a:gd name="adj1" fmla="val -42741"/>
                  <a:gd name="adj2" fmla="val -46621"/>
                </a:avLst>
              </a:prstGeom>
              <a:blipFill>
                <a:blip r:embed="rId2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loud Callout 34">
                <a:extLst>
                  <a:ext uri="{FF2B5EF4-FFF2-40B4-BE49-F238E27FC236}">
                    <a16:creationId xmlns:a16="http://schemas.microsoft.com/office/drawing/2014/main" id="{FC4AE53B-D984-447B-BF78-3EEC54C11D51}"/>
                  </a:ext>
                </a:extLst>
              </p:cNvPr>
              <p:cNvSpPr/>
              <p:nvPr/>
            </p:nvSpPr>
            <p:spPr>
              <a:xfrm>
                <a:off x="3089247" y="3271156"/>
                <a:ext cx="4443984" cy="1806543"/>
              </a:xfrm>
              <a:prstGeom prst="cloudCallout">
                <a:avLst>
                  <a:gd name="adj1" fmla="val -22500"/>
                  <a:gd name="adj2" fmla="val -58013"/>
                </a:avLst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This is reflected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being unsatisfiable</a:t>
                </a:r>
              </a:p>
            </p:txBody>
          </p:sp>
        </mc:Choice>
        <mc:Fallback xmlns="">
          <p:sp>
            <p:nvSpPr>
              <p:cNvPr id="64" name="Cloud Callout 34">
                <a:extLst>
                  <a:ext uri="{FF2B5EF4-FFF2-40B4-BE49-F238E27FC236}">
                    <a16:creationId xmlns:a16="http://schemas.microsoft.com/office/drawing/2014/main" id="{FC4AE53B-D984-447B-BF78-3EEC54C11D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247" y="3271156"/>
                <a:ext cx="4443984" cy="1806543"/>
              </a:xfrm>
              <a:prstGeom prst="cloudCallout">
                <a:avLst>
                  <a:gd name="adj1" fmla="val -22500"/>
                  <a:gd name="adj2" fmla="val -58013"/>
                </a:avLst>
              </a:prstGeom>
              <a:blipFill>
                <a:blip r:embed="rId29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Oval Callout 53">
            <a:extLst>
              <a:ext uri="{FF2B5EF4-FFF2-40B4-BE49-F238E27FC236}">
                <a16:creationId xmlns:a16="http://schemas.microsoft.com/office/drawing/2014/main" id="{594509BE-5D23-4589-83F7-A1B524999D0F}"/>
              </a:ext>
            </a:extLst>
          </p:cNvPr>
          <p:cNvSpPr/>
          <p:nvPr/>
        </p:nvSpPr>
        <p:spPr>
          <a:xfrm>
            <a:off x="3532608" y="1122614"/>
            <a:ext cx="4358664" cy="1096385"/>
          </a:xfrm>
          <a:prstGeom prst="wedgeEllipseCallout">
            <a:avLst>
              <a:gd name="adj1" fmla="val -32734"/>
              <a:gd name="adj2" fmla="val 67342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Refine the path-expression!</a:t>
            </a:r>
          </a:p>
        </p:txBody>
      </p:sp>
    </p:spTree>
    <p:extLst>
      <p:ext uri="{BB962C8B-B14F-4D97-AF65-F5344CB8AC3E}">
        <p14:creationId xmlns:p14="http://schemas.microsoft.com/office/powerpoint/2010/main" val="8976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3" grpId="0" animBg="1"/>
      <p:bldP spid="3" grpId="0"/>
      <p:bldP spid="44" grpId="0" animBg="1"/>
      <p:bldP spid="45" grpId="0" animBg="1"/>
      <p:bldP spid="50" grpId="0" animBg="1"/>
      <p:bldP spid="50" grpId="1" animBg="1"/>
      <p:bldP spid="51" grpId="0" animBg="1"/>
      <p:bldP spid="51" grpId="1" animBg="1"/>
      <p:bldP spid="52" grpId="0"/>
      <p:bldP spid="56" grpId="0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4" grpId="1" animBg="1"/>
      <p:bldP spid="65" grpId="0" animBg="1"/>
      <p:bldP spid="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8FC523-7C23-4CAA-AD07-1474E4FE05E9}"/>
                  </a:ext>
                </a:extLst>
              </p:cNvPr>
              <p:cNvSpPr/>
              <p:nvPr/>
            </p:nvSpPr>
            <p:spPr>
              <a:xfrm>
                <a:off x="5255267" y="3148936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0, 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08FC523-7C23-4CAA-AD07-1474E4FE0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267" y="3148936"/>
                <a:ext cx="2586430" cy="582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Arrow 36">
            <a:extLst>
              <a:ext uri="{FF2B5EF4-FFF2-40B4-BE49-F238E27FC236}">
                <a16:creationId xmlns:a16="http://schemas.microsoft.com/office/drawing/2014/main" id="{4B6868C9-5C68-420F-884E-BC34286A4C6E}"/>
              </a:ext>
            </a:extLst>
          </p:cNvPr>
          <p:cNvSpPr/>
          <p:nvPr/>
        </p:nvSpPr>
        <p:spPr>
          <a:xfrm>
            <a:off x="4554253" y="3276577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84793" y="1679370"/>
                <a:ext cx="2139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Interpretation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in the domain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93" y="1679370"/>
                <a:ext cx="2139696" cy="646331"/>
              </a:xfrm>
              <a:prstGeom prst="rect">
                <a:avLst/>
              </a:prstGeom>
              <a:blipFill>
                <a:blip r:embed="rId4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Control-flow Refinement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7656" y="2399549"/>
            <a:ext cx="2883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assert(y==100);</a:t>
            </a:r>
          </a:p>
          <a:p>
            <a:endParaRPr lang="en-US" dirty="0">
              <a:latin typeface="Source Code Pro" panose="020B050903040302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917" y="1645216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53393" y="3181518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393" y="3181518"/>
                <a:ext cx="4024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>
            <a:off x="3460706" y="3251352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99027" y="317371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27" y="3173710"/>
                <a:ext cx="402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94682" y="317371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682" y="3173710"/>
                <a:ext cx="40249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98437" y="316739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37" y="3167390"/>
                <a:ext cx="40249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75701" y="1679370"/>
                <a:ext cx="2139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Interpretation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domain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701" y="1679370"/>
                <a:ext cx="2139696" cy="646331"/>
              </a:xfrm>
              <a:prstGeom prst="rect">
                <a:avLst/>
              </a:prstGeom>
              <a:blipFill>
                <a:blip r:embed="rId9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335583" y="178371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Path Expression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35855" y="2185474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Refined Path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3136674" y="4159290"/>
                <a:ext cx="4727124" cy="2022019"/>
              </a:xfrm>
              <a:prstGeom prst="ellipse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still represent the same set of concrete actions, but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74" y="4159290"/>
                <a:ext cx="4727124" cy="2022019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Callout 52"/>
              <p:cNvSpPr/>
              <p:nvPr/>
            </p:nvSpPr>
            <p:spPr>
              <a:xfrm>
                <a:off x="3420096" y="4459146"/>
                <a:ext cx="4160280" cy="1432093"/>
              </a:xfrm>
              <a:prstGeom prst="wedgeEllipseCallout">
                <a:avLst>
                  <a:gd name="adj1" fmla="val -15012"/>
                  <a:gd name="adj2" fmla="val -93390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Detect and remove infeasible paths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to create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Oval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96" y="4459146"/>
                <a:ext cx="4160280" cy="1432093"/>
              </a:xfrm>
              <a:prstGeom prst="wedgeEllipseCallout">
                <a:avLst>
                  <a:gd name="adj1" fmla="val -15012"/>
                  <a:gd name="adj2" fmla="val -93390"/>
                </a:avLst>
              </a:prstGeom>
              <a:blipFill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Callout 53"/>
              <p:cNvSpPr/>
              <p:nvPr/>
            </p:nvSpPr>
            <p:spPr>
              <a:xfrm>
                <a:off x="6661270" y="5162734"/>
                <a:ext cx="3898660" cy="1354882"/>
              </a:xfrm>
              <a:prstGeom prst="wedgeEllipseCallout">
                <a:avLst>
                  <a:gd name="adj1" fmla="val 33076"/>
                  <a:gd name="adj2" fmla="val -63783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is often better than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Oval Callout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270" y="5162734"/>
                <a:ext cx="3898660" cy="1354882"/>
              </a:xfrm>
              <a:prstGeom prst="wedgeEllipseCallout">
                <a:avLst>
                  <a:gd name="adj1" fmla="val 33076"/>
                  <a:gd name="adj2" fmla="val -63783"/>
                </a:avLst>
              </a:prstGeom>
              <a:blipFill>
                <a:blip r:embed="rId12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Callout 54"/>
              <p:cNvSpPr/>
              <p:nvPr/>
            </p:nvSpPr>
            <p:spPr>
              <a:xfrm>
                <a:off x="6109668" y="1311316"/>
                <a:ext cx="4607856" cy="1330821"/>
              </a:xfrm>
              <a:prstGeom prst="wedgeEllipseCallout">
                <a:avLst>
                  <a:gd name="adj1" fmla="val 31279"/>
                  <a:gd name="adj2" fmla="val 86597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Can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ever be </a:t>
                </a:r>
                <a:r>
                  <a:rPr lang="en-US" sz="2000" i="1" dirty="0"/>
                  <a:t>worse</a:t>
                </a:r>
                <a:r>
                  <a:rPr lang="en-US" sz="2000" dirty="0"/>
                  <a:t> than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55" name="Oval Callout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68" y="1311316"/>
                <a:ext cx="4607856" cy="1330821"/>
              </a:xfrm>
              <a:prstGeom prst="wedgeEllipseCallout">
                <a:avLst>
                  <a:gd name="adj1" fmla="val 31279"/>
                  <a:gd name="adj2" fmla="val 86597"/>
                </a:avLst>
              </a:prstGeom>
              <a:blipFill>
                <a:blip r:embed="rId1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36">
            <a:extLst>
              <a:ext uri="{FF2B5EF4-FFF2-40B4-BE49-F238E27FC236}">
                <a16:creationId xmlns:a16="http://schemas.microsoft.com/office/drawing/2014/main" id="{B99167CF-8A31-4B57-8578-06B4C112ADC0}"/>
              </a:ext>
            </a:extLst>
          </p:cNvPr>
          <p:cNvSpPr/>
          <p:nvPr/>
        </p:nvSpPr>
        <p:spPr>
          <a:xfrm>
            <a:off x="5698942" y="3276577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36">
            <a:extLst>
              <a:ext uri="{FF2B5EF4-FFF2-40B4-BE49-F238E27FC236}">
                <a16:creationId xmlns:a16="http://schemas.microsoft.com/office/drawing/2014/main" id="{F0C7CC52-7619-4DEF-B230-970334020B34}"/>
              </a:ext>
            </a:extLst>
          </p:cNvPr>
          <p:cNvSpPr/>
          <p:nvPr/>
        </p:nvSpPr>
        <p:spPr>
          <a:xfrm>
            <a:off x="7998029" y="3259009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/>
              <p:nvPr/>
            </p:nvSpPr>
            <p:spPr>
              <a:xfrm>
                <a:off x="6428316" y="3139048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0, 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16" y="3139048"/>
                <a:ext cx="2586430" cy="5822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Arrow 36">
            <a:extLst>
              <a:ext uri="{FF2B5EF4-FFF2-40B4-BE49-F238E27FC236}">
                <a16:creationId xmlns:a16="http://schemas.microsoft.com/office/drawing/2014/main" id="{FF8C05D3-9201-4A71-B835-D18A99468220}"/>
              </a:ext>
            </a:extLst>
          </p:cNvPr>
          <p:cNvSpPr/>
          <p:nvPr/>
        </p:nvSpPr>
        <p:spPr>
          <a:xfrm>
            <a:off x="9230122" y="3259009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52A6C847-5B7A-4713-97A8-15427C3F7B09}"/>
              </a:ext>
            </a:extLst>
          </p:cNvPr>
          <p:cNvSpPr/>
          <p:nvPr/>
        </p:nvSpPr>
        <p:spPr>
          <a:xfrm rot="5400000">
            <a:off x="4810450" y="3384998"/>
            <a:ext cx="835314" cy="2070789"/>
          </a:xfrm>
          <a:prstGeom prst="bentUpArrow">
            <a:avLst/>
          </a:prstGeom>
          <a:solidFill>
            <a:schemeClr val="accent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598906-EEFD-42DA-AFF4-DB342816C1E0}"/>
                  </a:ext>
                </a:extLst>
              </p:cNvPr>
              <p:cNvSpPr/>
              <p:nvPr/>
            </p:nvSpPr>
            <p:spPr>
              <a:xfrm>
                <a:off x="6428316" y="4378533"/>
                <a:ext cx="2586430" cy="582235"/>
              </a:xfrm>
              <a:prstGeom prst="rect">
                <a:avLst/>
              </a:prstGeom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0, 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F598906-EEFD-42DA-AFF4-DB342816C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16" y="4378533"/>
                <a:ext cx="2586430" cy="5822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ight Arrow 36">
            <a:extLst>
              <a:ext uri="{FF2B5EF4-FFF2-40B4-BE49-F238E27FC236}">
                <a16:creationId xmlns:a16="http://schemas.microsoft.com/office/drawing/2014/main" id="{285C9D15-4A8A-432C-AC4E-AB8750DACFB7}"/>
              </a:ext>
            </a:extLst>
          </p:cNvPr>
          <p:cNvSpPr/>
          <p:nvPr/>
        </p:nvSpPr>
        <p:spPr>
          <a:xfrm>
            <a:off x="9230122" y="4473149"/>
            <a:ext cx="564560" cy="339982"/>
          </a:xfrm>
          <a:prstGeom prst="rightArrow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F3CA9B-D3B5-4C07-9F57-F81EFA13DFF1}"/>
                  </a:ext>
                </a:extLst>
              </p:cNvPr>
              <p:cNvSpPr txBox="1"/>
              <p:nvPr/>
            </p:nvSpPr>
            <p:spPr>
              <a:xfrm>
                <a:off x="9794682" y="4420392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5F3CA9B-D3B5-4C07-9F57-F81EFA13D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682" y="4420392"/>
                <a:ext cx="4024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Explosion 1 56"/>
              <p:cNvSpPr/>
              <p:nvPr/>
            </p:nvSpPr>
            <p:spPr>
              <a:xfrm>
                <a:off x="7781859" y="1846411"/>
                <a:ext cx="4182082" cy="1611227"/>
              </a:xfrm>
              <a:prstGeom prst="irregularSeal1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YES!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can be</a:t>
                </a:r>
                <a:r>
                  <a:rPr lang="en-US" i="1" dirty="0">
                    <a:solidFill>
                      <a:schemeClr val="tx1"/>
                    </a:solidFill>
                  </a:rPr>
                  <a:t> worse </a:t>
                </a:r>
                <a:r>
                  <a:rPr lang="en-US" dirty="0">
                    <a:solidFill>
                      <a:schemeClr val="tx1"/>
                    </a:solidFill>
                  </a:rPr>
                  <a:t>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Explosion 1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859" y="1846411"/>
                <a:ext cx="4182082" cy="1611227"/>
              </a:xfrm>
              <a:prstGeom prst="irregularSeal1">
                <a:avLst/>
              </a:prstGeom>
              <a:blipFill>
                <a:blip r:embed="rId17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50" grpId="0" animBg="1"/>
      <p:bldP spid="22" grpId="0"/>
      <p:bldP spid="22" grpId="1"/>
      <p:bldP spid="14" grpId="0"/>
      <p:bldP spid="14" grpId="1"/>
      <p:bldP spid="37" grpId="0" animBg="1"/>
      <p:bldP spid="38" grpId="0"/>
      <p:bldP spid="41" grpId="0"/>
      <p:bldP spid="42" grpId="0"/>
      <p:bldP spid="46" grpId="0"/>
      <p:bldP spid="48" grpId="0"/>
      <p:bldP spid="49" grpId="0"/>
      <p:bldP spid="17" grpId="0" animBg="1"/>
      <p:bldP spid="17" grpId="1" animBg="1"/>
      <p:bldP spid="53" grpId="0" animBg="1"/>
      <p:bldP spid="53" grpId="1" animBg="1"/>
      <p:bldP spid="54" grpId="0" animBg="1"/>
      <p:bldP spid="55" grpId="0" animBg="1"/>
      <p:bldP spid="44" grpId="0" animBg="1"/>
      <p:bldP spid="45" grpId="0" animBg="1"/>
      <p:bldP spid="51" grpId="0" animBg="1"/>
      <p:bldP spid="52" grpId="0" animBg="1"/>
      <p:bldP spid="3" grpId="0" animBg="1"/>
      <p:bldP spid="58" grpId="0" animBg="1"/>
      <p:bldP spid="59" grpId="0" animBg="1"/>
      <p:bldP spid="60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75771-7336-4802-BA2E-8990D0414448}"/>
                  </a:ext>
                </a:extLst>
              </p:cNvPr>
              <p:cNvSpPr txBox="1"/>
              <p:nvPr/>
            </p:nvSpPr>
            <p:spPr>
              <a:xfrm>
                <a:off x="4707401" y="2572763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75771-7336-4802-BA2E-8990D0414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401" y="2572763"/>
                <a:ext cx="313306" cy="400110"/>
              </a:xfrm>
              <a:prstGeom prst="rect">
                <a:avLst/>
              </a:prstGeom>
              <a:blipFill>
                <a:blip r:embed="rId15"/>
                <a:stretch>
                  <a:fillRect l="-9615" r="-576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72ACB7-CA86-422D-8063-D43CDFEBF9D0}"/>
                  </a:ext>
                </a:extLst>
              </p:cNvPr>
              <p:cNvSpPr txBox="1"/>
              <p:nvPr/>
            </p:nvSpPr>
            <p:spPr>
              <a:xfrm>
                <a:off x="4346335" y="2583283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72ACB7-CA86-422D-8063-D43CDFEBF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35" y="2583283"/>
                <a:ext cx="313306" cy="400110"/>
              </a:xfrm>
              <a:prstGeom prst="rect">
                <a:avLst/>
              </a:prstGeom>
              <a:blipFill>
                <a:blip r:embed="rId16"/>
                <a:stretch>
                  <a:fillRect r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48213" y="6130400"/>
            <a:ext cx="2743200" cy="365125"/>
          </a:xfrm>
        </p:spPr>
        <p:txBody>
          <a:bodyPr/>
          <a:lstStyle/>
          <a:p>
            <a:fld id="{406FF751-D81A-4455-A573-9220A862A9AE}" type="slidenum">
              <a:rPr lang="en-US" smtClean="0"/>
              <a:t>6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51292" y="1748088"/>
            <a:ext cx="28835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i=0;j=0;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(*){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if (</a:t>
            </a:r>
            <a:r>
              <a:rPr lang="en-US" dirty="0" err="1">
                <a:latin typeface="Source Code Pro" panose="020B0509030403020204" pitchFamily="49" charset="0"/>
              </a:rPr>
              <a:t>pos</a:t>
            </a:r>
            <a:r>
              <a:rPr lang="en-US" dirty="0">
                <a:latin typeface="Source Code Pro" panose="020B0509030403020204" pitchFamily="49" charset="0"/>
              </a:rPr>
              <a:t> &gt; 0) 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if (*) { 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</a:rPr>
              <a:t>=i+1;j=j+1;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</a:t>
            </a:r>
            <a:r>
              <a:rPr lang="en-US" dirty="0" err="1">
                <a:latin typeface="Source Code Pro" panose="020B0509030403020204" pitchFamily="49" charset="0"/>
              </a:rPr>
              <a:t>pos</a:t>
            </a:r>
            <a:r>
              <a:rPr lang="en-US" dirty="0">
                <a:latin typeface="Source Code Pro" panose="020B0509030403020204" pitchFamily="49" charset="0"/>
              </a:rPr>
              <a:t>=1;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} else 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</a:rPr>
              <a:t>=i+1;j=j+1;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</a:t>
            </a:r>
            <a:r>
              <a:rPr lang="en-US" dirty="0" err="1">
                <a:latin typeface="Source Code Pro" panose="020B0509030403020204" pitchFamily="49" charset="0"/>
              </a:rPr>
              <a:t>pos</a:t>
            </a:r>
            <a:r>
              <a:rPr lang="en-US" dirty="0">
                <a:latin typeface="Source Code Pro" panose="020B0509030403020204" pitchFamily="49" charset="0"/>
              </a:rPr>
              <a:t>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}</a:t>
            </a:r>
          </a:p>
          <a:p>
            <a:r>
              <a:rPr lang="en-US" dirty="0">
                <a:latin typeface="Source Code Pro" panose="020B0509030403020204" pitchFamily="49" charset="0"/>
              </a:rPr>
              <a:t>  } else 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</a:rPr>
              <a:t>=i+1;j=j+1;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 err="1">
                <a:latin typeface="Source Code Pro" panose="020B0509030403020204" pitchFamily="49" charset="0"/>
              </a:rPr>
              <a:t>pos</a:t>
            </a:r>
            <a:r>
              <a:rPr lang="en-US" dirty="0">
                <a:latin typeface="Source Code Pro" panose="020B0509030403020204" pitchFamily="49" charset="0"/>
              </a:rPr>
              <a:t>=1;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}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</a:t>
            </a:r>
            <a:r>
              <a:rPr lang="en-US" dirty="0" err="1">
                <a:latin typeface="Source Code Pro" panose="020B0509030403020204" pitchFamily="49" charset="0"/>
              </a:rPr>
              <a:t>i</a:t>
            </a:r>
            <a:r>
              <a:rPr lang="en-US" dirty="0">
                <a:latin typeface="Source Code Pro" panose="020B0509030403020204" pitchFamily="49" charset="0"/>
              </a:rPr>
              <a:t>==j);</a:t>
            </a:r>
          </a:p>
          <a:p>
            <a:endParaRPr lang="en-US" dirty="0">
              <a:latin typeface="Source Code Pro" panose="020B050903040302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980343" y="2459318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0, 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343" y="2459318"/>
                <a:ext cx="2586430" cy="58223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>
            <a:off x="5182609" y="2559449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6">
            <a:extLst>
              <a:ext uri="{FF2B5EF4-FFF2-40B4-BE49-F238E27FC236}">
                <a16:creationId xmlns:a16="http://schemas.microsoft.com/office/drawing/2014/main" id="{7E6F6A95-2CFA-4C14-91D6-42B96B81471D}"/>
              </a:ext>
            </a:extLst>
          </p:cNvPr>
          <p:cNvSpPr/>
          <p:nvPr/>
        </p:nvSpPr>
        <p:spPr>
          <a:xfrm rot="5400000">
            <a:off x="4004979" y="3225213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36">
            <a:extLst>
              <a:ext uri="{FF2B5EF4-FFF2-40B4-BE49-F238E27FC236}">
                <a16:creationId xmlns:a16="http://schemas.microsoft.com/office/drawing/2014/main" id="{803E5F2B-9AEF-4D00-8519-EC6B7BB4B05F}"/>
              </a:ext>
            </a:extLst>
          </p:cNvPr>
          <p:cNvSpPr/>
          <p:nvPr/>
        </p:nvSpPr>
        <p:spPr>
          <a:xfrm>
            <a:off x="3061634" y="2583283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03D3A-4BAB-47CD-B99C-F8382DF960C5}"/>
                  </a:ext>
                </a:extLst>
              </p:cNvPr>
              <p:cNvSpPr txBox="1"/>
              <p:nvPr/>
            </p:nvSpPr>
            <p:spPr>
              <a:xfrm>
                <a:off x="2874799" y="4017167"/>
                <a:ext cx="29566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8403D3A-4BAB-47CD-B99C-F8382DF96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799" y="4017167"/>
                <a:ext cx="2956692" cy="400110"/>
              </a:xfrm>
              <a:prstGeom prst="rect">
                <a:avLst/>
              </a:prstGeom>
              <a:blipFill>
                <a:blip r:embed="rId3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EB094E4-4B98-4BAA-8A53-287284EE2033}"/>
                  </a:ext>
                </a:extLst>
              </p:cNvPr>
              <p:cNvSpPr/>
              <p:nvPr/>
            </p:nvSpPr>
            <p:spPr>
              <a:xfrm>
                <a:off x="6661783" y="3918661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0, 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EB094E4-4B98-4BAA-8A53-287284EE2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83" y="3918661"/>
                <a:ext cx="2586430" cy="58223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ight Arrow 36">
            <a:extLst>
              <a:ext uri="{FF2B5EF4-FFF2-40B4-BE49-F238E27FC236}">
                <a16:creationId xmlns:a16="http://schemas.microsoft.com/office/drawing/2014/main" id="{023D8F96-BEC9-4C47-A008-D6065E2A1427}"/>
              </a:ext>
            </a:extLst>
          </p:cNvPr>
          <p:cNvSpPr/>
          <p:nvPr/>
        </p:nvSpPr>
        <p:spPr>
          <a:xfrm>
            <a:off x="5864049" y="4018792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DC7488-2609-44DB-A39F-E78645ADDE33}"/>
                  </a:ext>
                </a:extLst>
              </p:cNvPr>
              <p:cNvSpPr txBox="1"/>
              <p:nvPr/>
            </p:nvSpPr>
            <p:spPr>
              <a:xfrm>
                <a:off x="4194214" y="2591378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DC7488-2609-44DB-A39F-E78645ADD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14" y="2591378"/>
                <a:ext cx="313306" cy="400110"/>
              </a:xfrm>
              <a:prstGeom prst="rect">
                <a:avLst/>
              </a:prstGeom>
              <a:blipFill>
                <a:blip r:embed="rId22"/>
                <a:stretch>
                  <a:fillRect r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EA3A9-D34D-4BF5-9C70-CADA5928D55A}"/>
                  </a:ext>
                </a:extLst>
              </p:cNvPr>
              <p:cNvSpPr txBox="1"/>
              <p:nvPr/>
            </p:nvSpPr>
            <p:spPr>
              <a:xfrm>
                <a:off x="4006030" y="2583283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8EA3A9-D34D-4BF5-9C70-CADA5928D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30" y="2583283"/>
                <a:ext cx="313306" cy="400110"/>
              </a:xfrm>
              <a:prstGeom prst="rect">
                <a:avLst/>
              </a:prstGeom>
              <a:blipFill>
                <a:blip r:embed="rId23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963D13-F8C6-4D19-816B-A98DBCBB3263}"/>
                  </a:ext>
                </a:extLst>
              </p:cNvPr>
              <p:cNvSpPr txBox="1"/>
              <p:nvPr/>
            </p:nvSpPr>
            <p:spPr>
              <a:xfrm>
                <a:off x="4545499" y="2585879"/>
                <a:ext cx="276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963D13-F8C6-4D19-816B-A98DBCBB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499" y="2585879"/>
                <a:ext cx="276044" cy="400110"/>
              </a:xfrm>
              <a:prstGeom prst="rect">
                <a:avLst/>
              </a:prstGeom>
              <a:blipFill>
                <a:blip r:embed="rId24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75CC87-F210-4BB7-9EEA-D513E5DA11E8}"/>
                  </a:ext>
                </a:extLst>
              </p:cNvPr>
              <p:cNvSpPr txBox="1"/>
              <p:nvPr/>
            </p:nvSpPr>
            <p:spPr>
              <a:xfrm>
                <a:off x="3836635" y="2591378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75CC87-F210-4BB7-9EEA-D513E5DA1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35" y="2591378"/>
                <a:ext cx="313306" cy="400110"/>
              </a:xfrm>
              <a:prstGeom prst="rect">
                <a:avLst/>
              </a:prstGeom>
              <a:blipFill>
                <a:blip r:embed="rId25"/>
                <a:stretch>
                  <a:fillRect r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412319-BE5E-4B56-8035-82B1987D8E9C}"/>
                  </a:ext>
                </a:extLst>
              </p:cNvPr>
              <p:cNvSpPr txBox="1"/>
              <p:nvPr/>
            </p:nvSpPr>
            <p:spPr>
              <a:xfrm>
                <a:off x="3679133" y="2572763"/>
                <a:ext cx="3133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3412319-BE5E-4B56-8035-82B1987D8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133" y="2572763"/>
                <a:ext cx="313306" cy="400110"/>
              </a:xfrm>
              <a:prstGeom prst="rect">
                <a:avLst/>
              </a:prstGeom>
              <a:blipFill>
                <a:blip r:embed="rId26"/>
                <a:stretch>
                  <a:fillRect l="-5882" r="-588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C534CB-8E8B-4A4E-96E4-B5B43D5CEE6B}"/>
                  </a:ext>
                </a:extLst>
              </p:cNvPr>
              <p:cNvSpPr/>
              <p:nvPr/>
            </p:nvSpPr>
            <p:spPr>
              <a:xfrm>
                <a:off x="5182609" y="3230985"/>
                <a:ext cx="485049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𝑏𝑜𝑑𝑦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=1∧0≤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6C534CB-8E8B-4A4E-96E4-B5B43D5CE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609" y="3230985"/>
                <a:ext cx="4850495" cy="391261"/>
              </a:xfrm>
              <a:prstGeom prst="rect">
                <a:avLst/>
              </a:prstGeom>
              <a:blipFill>
                <a:blip r:embed="rId29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9E586C4-B234-4274-9576-C3B8A20DF4C5}"/>
                  </a:ext>
                </a:extLst>
              </p:cNvPr>
              <p:cNvSpPr/>
              <p:nvPr/>
            </p:nvSpPr>
            <p:spPr>
              <a:xfrm>
                <a:off x="4806768" y="3144230"/>
                <a:ext cx="5602175" cy="478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𝑏𝑜𝑑𝑦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9E586C4-B234-4274-9576-C3B8A20DF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768" y="3144230"/>
                <a:ext cx="5602175" cy="478016"/>
              </a:xfrm>
              <a:prstGeom prst="rect">
                <a:avLst/>
              </a:prstGeom>
              <a:blipFill>
                <a:blip r:embed="rId30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ight Arrow 36">
            <a:extLst>
              <a:ext uri="{FF2B5EF4-FFF2-40B4-BE49-F238E27FC236}">
                <a16:creationId xmlns:a16="http://schemas.microsoft.com/office/drawing/2014/main" id="{63F622E0-F22A-42C4-BDAC-126EF7B7DD76}"/>
              </a:ext>
            </a:extLst>
          </p:cNvPr>
          <p:cNvSpPr/>
          <p:nvPr/>
        </p:nvSpPr>
        <p:spPr>
          <a:xfrm>
            <a:off x="8730691" y="2567796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422D77B-20CF-44E3-B2DC-7B4D844BCE0E}"/>
                  </a:ext>
                </a:extLst>
              </p:cNvPr>
              <p:cNvSpPr/>
              <p:nvPr/>
            </p:nvSpPr>
            <p:spPr>
              <a:xfrm>
                <a:off x="9519132" y="2590227"/>
                <a:ext cx="70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422D77B-20CF-44E3-B2DC-7B4D844BC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132" y="2590227"/>
                <a:ext cx="707310" cy="369332"/>
              </a:xfrm>
              <a:prstGeom prst="rect">
                <a:avLst/>
              </a:prstGeom>
              <a:blipFill>
                <a:blip r:embed="rId3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Callout 53">
                <a:extLst>
                  <a:ext uri="{FF2B5EF4-FFF2-40B4-BE49-F238E27FC236}">
                    <a16:creationId xmlns:a16="http://schemas.microsoft.com/office/drawing/2014/main" id="{6EE07E9E-ABC4-4C81-B757-E9599F9E899E}"/>
                  </a:ext>
                </a:extLst>
              </p:cNvPr>
              <p:cNvSpPr/>
              <p:nvPr/>
            </p:nvSpPr>
            <p:spPr>
              <a:xfrm>
                <a:off x="2808044" y="4732500"/>
                <a:ext cx="3853739" cy="1277275"/>
              </a:xfrm>
              <a:prstGeom prst="wedgeEllipseCallout">
                <a:avLst>
                  <a:gd name="adj1" fmla="val -14055"/>
                  <a:gd name="adj2" fmla="val -60866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𝐶𝐶</m:t>
                    </m:r>
                  </m:oMath>
                </a14:m>
                <a:r>
                  <a:rPr lang="en-US" sz="2000" dirty="0"/>
                  <a:t> are infeasible </a:t>
                </a:r>
                <a:r>
                  <a:rPr lang="en-US" sz="2000" dirty="0" err="1"/>
                  <a:t>subwords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1" name="Oval Callout 53">
                <a:extLst>
                  <a:ext uri="{FF2B5EF4-FFF2-40B4-BE49-F238E27FC236}">
                    <a16:creationId xmlns:a16="http://schemas.microsoft.com/office/drawing/2014/main" id="{6EE07E9E-ABC4-4C81-B757-E9599F9E8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044" y="4732500"/>
                <a:ext cx="3853739" cy="1277275"/>
              </a:xfrm>
              <a:prstGeom prst="wedgeEllipseCallout">
                <a:avLst>
                  <a:gd name="adj1" fmla="val -14055"/>
                  <a:gd name="adj2" fmla="val -60866"/>
                </a:avLst>
              </a:prstGeom>
              <a:blipFill>
                <a:blip r:embed="rId3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6CB5565-F449-4E1A-AFBA-F56EED1C506F}"/>
                  </a:ext>
                </a:extLst>
              </p:cNvPr>
              <p:cNvSpPr/>
              <p:nvPr/>
            </p:nvSpPr>
            <p:spPr>
              <a:xfrm>
                <a:off x="3301085" y="4848633"/>
                <a:ext cx="70263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=1)∨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		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+2∧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𝑝𝑜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6CB5565-F449-4E1A-AFBA-F56EED1C50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85" y="4848633"/>
                <a:ext cx="7026347" cy="646331"/>
              </a:xfrm>
              <a:prstGeom prst="rect">
                <a:avLst/>
              </a:prstGeom>
              <a:blipFill>
                <a:blip r:embed="rId3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A72B24A-707F-493E-B55C-B55D5689F3CA}"/>
                  </a:ext>
                </a:extLst>
              </p:cNvPr>
              <p:cNvSpPr/>
              <p:nvPr/>
            </p:nvSpPr>
            <p:spPr>
              <a:xfrm>
                <a:off x="3404541" y="5682197"/>
                <a:ext cx="6660798" cy="418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𝑏𝑜𝑑𝑦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≤2∧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𝑝𝑜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A72B24A-707F-493E-B55C-B55D5689F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541" y="5682197"/>
                <a:ext cx="6660798" cy="418256"/>
              </a:xfrm>
              <a:prstGeom prst="rect">
                <a:avLst/>
              </a:prstGeom>
              <a:blipFill>
                <a:blip r:embed="rId38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Explosion 1 56">
                <a:extLst>
                  <a:ext uri="{FF2B5EF4-FFF2-40B4-BE49-F238E27FC236}">
                    <a16:creationId xmlns:a16="http://schemas.microsoft.com/office/drawing/2014/main" id="{CD443647-9A86-4AB7-8224-A09611D80963}"/>
                  </a:ext>
                </a:extLst>
              </p:cNvPr>
              <p:cNvSpPr/>
              <p:nvPr/>
            </p:nvSpPr>
            <p:spPr>
              <a:xfrm>
                <a:off x="7428091" y="4652412"/>
                <a:ext cx="4182082" cy="1611227"/>
              </a:xfrm>
              <a:prstGeom prst="irregularSeal1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We’ve lost equality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Explosion 1 56">
                <a:extLst>
                  <a:ext uri="{FF2B5EF4-FFF2-40B4-BE49-F238E27FC236}">
                    <a16:creationId xmlns:a16="http://schemas.microsoft.com/office/drawing/2014/main" id="{CD443647-9A86-4AB7-8224-A09611D809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091" y="4652412"/>
                <a:ext cx="4182082" cy="1611227"/>
              </a:xfrm>
              <a:prstGeom prst="irregularSeal1">
                <a:avLst/>
              </a:prstGeom>
              <a:blipFill>
                <a:blip r:embed="rId40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Arrow 36">
            <a:extLst>
              <a:ext uri="{FF2B5EF4-FFF2-40B4-BE49-F238E27FC236}">
                <a16:creationId xmlns:a16="http://schemas.microsoft.com/office/drawing/2014/main" id="{601911C6-BD78-4FA4-ABF2-B4260C27DF26}"/>
              </a:ext>
            </a:extLst>
          </p:cNvPr>
          <p:cNvSpPr/>
          <p:nvPr/>
        </p:nvSpPr>
        <p:spPr>
          <a:xfrm>
            <a:off x="9361547" y="4011890"/>
            <a:ext cx="630856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DDE6BB7-0C9C-45D4-99F5-A3420A8C0594}"/>
                  </a:ext>
                </a:extLst>
              </p:cNvPr>
              <p:cNvSpPr/>
              <p:nvPr/>
            </p:nvSpPr>
            <p:spPr>
              <a:xfrm>
                <a:off x="10149988" y="4034321"/>
                <a:ext cx="16723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DDE6BB7-0C9C-45D4-99F5-A3420A8C0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988" y="4034321"/>
                <a:ext cx="1672381" cy="369332"/>
              </a:xfrm>
              <a:prstGeom prst="rect">
                <a:avLst/>
              </a:prstGeom>
              <a:blipFill>
                <a:blip r:embed="rId4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6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6" grpId="0"/>
      <p:bldP spid="35" grpId="0" build="allAtOnce"/>
      <p:bldP spid="35" grpId="1" build="allAtOnce"/>
      <p:bldP spid="35" grpId="2" build="allAtOnce"/>
      <p:bldP spid="36" grpId="0" animBg="1"/>
      <p:bldP spid="37" grpId="0" animBg="1"/>
      <p:bldP spid="33" grpId="0" animBg="1"/>
      <p:bldP spid="44" grpId="0" animBg="1"/>
      <p:bldP spid="52" grpId="0"/>
      <p:bldP spid="59" grpId="0" animBg="1"/>
      <p:bldP spid="60" grpId="0" animBg="1"/>
      <p:bldP spid="24" grpId="0" build="allAtOnce"/>
      <p:bldP spid="24" grpId="1" build="allAtOnce"/>
      <p:bldP spid="25" grpId="0"/>
      <p:bldP spid="27" grpId="0" build="allAtOnce"/>
      <p:bldP spid="27" grpId="1" build="allAtOnce"/>
      <p:bldP spid="28" grpId="0" build="allAtOnce"/>
      <p:bldP spid="28" grpId="1" build="allAtOnce"/>
      <p:bldP spid="29" grpId="0"/>
      <p:bldP spid="32" grpId="0" build="allAtOnce"/>
      <p:bldP spid="32" grpId="1" build="allAtOnce"/>
      <p:bldP spid="34" grpId="0"/>
      <p:bldP spid="34" grpId="2"/>
      <p:bldP spid="39" grpId="0" animBg="1"/>
      <p:bldP spid="40" grpId="0"/>
      <p:bldP spid="41" grpId="0" animBg="1"/>
      <p:bldP spid="41" grpId="1" animBg="1"/>
      <p:bldP spid="42" grpId="0" uiExpand="1" build="allAtOnce"/>
      <p:bldP spid="43" grpId="0" build="allAtOnce"/>
      <p:bldP spid="46" grpId="0" animBg="1"/>
      <p:bldP spid="47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ight Arrow 36">
            <a:extLst>
              <a:ext uri="{FF2B5EF4-FFF2-40B4-BE49-F238E27FC236}">
                <a16:creationId xmlns:a16="http://schemas.microsoft.com/office/drawing/2014/main" id="{4B6868C9-5C68-420F-884E-BC34286A4C6E}"/>
              </a:ext>
            </a:extLst>
          </p:cNvPr>
          <p:cNvSpPr/>
          <p:nvPr/>
        </p:nvSpPr>
        <p:spPr>
          <a:xfrm>
            <a:off x="4554253" y="3276577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Control-flow Refinement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7656" y="2399549"/>
            <a:ext cx="2883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Code Pro" panose="020B0509030403020204" pitchFamily="49" charset="0"/>
              </a:rPr>
              <a:t>x=0;</a:t>
            </a:r>
          </a:p>
          <a:p>
            <a:r>
              <a:rPr lang="en-US" dirty="0">
                <a:latin typeface="Source Code Pro" panose="020B0509030403020204" pitchFamily="49" charset="0"/>
              </a:rPr>
              <a:t>y=50;</a:t>
            </a:r>
          </a:p>
          <a:p>
            <a:r>
              <a:rPr lang="en-US" dirty="0">
                <a:latin typeface="Source Code Pro Black" panose="020B0809030403020204" pitchFamily="49" charset="0"/>
              </a:rPr>
              <a:t>while </a:t>
            </a:r>
            <a:r>
              <a:rPr lang="en-US" dirty="0">
                <a:latin typeface="Source Code Pro" panose="020B0509030403020204" pitchFamily="49" charset="0"/>
              </a:rPr>
              <a:t>(x &lt; 100){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x = x+1;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</a:t>
            </a:r>
            <a:r>
              <a:rPr lang="en-US" dirty="0">
                <a:latin typeface="Source Code Pro Black" panose="020B08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(x &gt; 50)</a:t>
            </a:r>
          </a:p>
          <a:p>
            <a:r>
              <a:rPr lang="en-US" dirty="0">
                <a:latin typeface="Source Code Pro" panose="020B0509030403020204" pitchFamily="49" charset="0"/>
              </a:rPr>
              <a:t>        y = y + 1;</a:t>
            </a:r>
          </a:p>
          <a:p>
            <a:r>
              <a:rPr lang="en-US" dirty="0">
                <a:latin typeface="Source Code Pro" panose="020B0509030403020204" pitchFamily="49" charset="0"/>
              </a:rPr>
              <a:t>}</a:t>
            </a:r>
          </a:p>
          <a:p>
            <a:r>
              <a:rPr lang="en-US" dirty="0">
                <a:latin typeface="Source Code Pro" panose="020B0509030403020204" pitchFamily="49" charset="0"/>
              </a:rPr>
              <a:t>assert(y==100);</a:t>
            </a:r>
          </a:p>
          <a:p>
            <a:endParaRPr lang="en-US" dirty="0">
              <a:latin typeface="Source Code Pro" panose="020B050903040302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6917" y="1645216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Original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553393" y="3181518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393" y="3181518"/>
                <a:ext cx="40249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Arrow 36"/>
          <p:cNvSpPr/>
          <p:nvPr/>
        </p:nvSpPr>
        <p:spPr>
          <a:xfrm>
            <a:off x="3460706" y="3251352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99027" y="317371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027" y="3173710"/>
                <a:ext cx="40249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94682" y="317371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682" y="3173710"/>
                <a:ext cx="40249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98437" y="3167390"/>
                <a:ext cx="4024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37" y="3167390"/>
                <a:ext cx="40249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75701" y="1679370"/>
                <a:ext cx="21396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Interpretation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the domain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701" y="1679370"/>
                <a:ext cx="2139696" cy="646331"/>
              </a:xfrm>
              <a:prstGeom prst="rect">
                <a:avLst/>
              </a:prstGeom>
              <a:blipFill>
                <a:blip r:embed="rId7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3335583" y="1783716"/>
            <a:ext cx="19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Path Expression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35855" y="2185474"/>
            <a:ext cx="1929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Refined Path Expression</a:t>
            </a:r>
          </a:p>
        </p:txBody>
      </p:sp>
      <p:sp>
        <p:nvSpPr>
          <p:cNvPr id="44" name="Right Arrow 36">
            <a:extLst>
              <a:ext uri="{FF2B5EF4-FFF2-40B4-BE49-F238E27FC236}">
                <a16:creationId xmlns:a16="http://schemas.microsoft.com/office/drawing/2014/main" id="{B99167CF-8A31-4B57-8578-06B4C112ADC0}"/>
              </a:ext>
            </a:extLst>
          </p:cNvPr>
          <p:cNvSpPr/>
          <p:nvPr/>
        </p:nvSpPr>
        <p:spPr>
          <a:xfrm>
            <a:off x="5698942" y="3276577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36">
            <a:extLst>
              <a:ext uri="{FF2B5EF4-FFF2-40B4-BE49-F238E27FC236}">
                <a16:creationId xmlns:a16="http://schemas.microsoft.com/office/drawing/2014/main" id="{F0C7CC52-7619-4DEF-B230-970334020B34}"/>
              </a:ext>
            </a:extLst>
          </p:cNvPr>
          <p:cNvSpPr/>
          <p:nvPr/>
        </p:nvSpPr>
        <p:spPr>
          <a:xfrm>
            <a:off x="7998029" y="3259009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/>
              <p:nvPr/>
            </p:nvSpPr>
            <p:spPr>
              <a:xfrm>
                <a:off x="6428316" y="3139048"/>
                <a:ext cx="2586430" cy="5822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,⊕, ⊗, ⊛, 0, 1&gt;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835983-3CD1-4E02-AEC2-DDE413AEC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16" y="3139048"/>
                <a:ext cx="2586430" cy="5822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ight Arrow 36">
            <a:extLst>
              <a:ext uri="{FF2B5EF4-FFF2-40B4-BE49-F238E27FC236}">
                <a16:creationId xmlns:a16="http://schemas.microsoft.com/office/drawing/2014/main" id="{FF8C05D3-9201-4A71-B835-D18A99468220}"/>
              </a:ext>
            </a:extLst>
          </p:cNvPr>
          <p:cNvSpPr/>
          <p:nvPr/>
        </p:nvSpPr>
        <p:spPr>
          <a:xfrm>
            <a:off x="9230122" y="3259009"/>
            <a:ext cx="564560" cy="33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Callout 53">
            <a:extLst>
              <a:ext uri="{FF2B5EF4-FFF2-40B4-BE49-F238E27FC236}">
                <a16:creationId xmlns:a16="http://schemas.microsoft.com/office/drawing/2014/main" id="{0A871194-4058-47BD-B25F-E11172FF1C58}"/>
              </a:ext>
            </a:extLst>
          </p:cNvPr>
          <p:cNvSpPr/>
          <p:nvPr/>
        </p:nvSpPr>
        <p:spPr>
          <a:xfrm>
            <a:off x="2736326" y="4520809"/>
            <a:ext cx="4560944" cy="1506935"/>
          </a:xfrm>
          <a:prstGeom prst="wedgeEllipseCallout">
            <a:avLst>
              <a:gd name="adj1" fmla="val -2851"/>
              <a:gd name="adj2" fmla="val -100725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Previously refining was a transformation based solely on reducing languages</a:t>
            </a:r>
          </a:p>
        </p:txBody>
      </p:sp>
      <p:sp>
        <p:nvSpPr>
          <p:cNvPr id="31" name="Oval Callout 53">
            <a:extLst>
              <a:ext uri="{FF2B5EF4-FFF2-40B4-BE49-F238E27FC236}">
                <a16:creationId xmlns:a16="http://schemas.microsoft.com/office/drawing/2014/main" id="{9D07CBEC-1858-41B1-9572-39290AC8153A}"/>
              </a:ext>
            </a:extLst>
          </p:cNvPr>
          <p:cNvSpPr/>
          <p:nvPr/>
        </p:nvSpPr>
        <p:spPr>
          <a:xfrm>
            <a:off x="2716306" y="4528955"/>
            <a:ext cx="4560944" cy="1506935"/>
          </a:xfrm>
          <a:prstGeom prst="wedgeEllipseCallout">
            <a:avLst>
              <a:gd name="adj1" fmla="val -2261"/>
              <a:gd name="adj2" fmla="val -100130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Such a transformation is thus based on the algebra of regular expressions</a:t>
            </a:r>
          </a:p>
        </p:txBody>
      </p:sp>
      <p:sp>
        <p:nvSpPr>
          <p:cNvPr id="32" name="Oval Callout 53">
            <a:extLst>
              <a:ext uri="{FF2B5EF4-FFF2-40B4-BE49-F238E27FC236}">
                <a16:creationId xmlns:a16="http://schemas.microsoft.com/office/drawing/2014/main" id="{1673A865-7E1F-4F0F-B71A-AD9C81970DB1}"/>
              </a:ext>
            </a:extLst>
          </p:cNvPr>
          <p:cNvSpPr/>
          <p:nvPr/>
        </p:nvSpPr>
        <p:spPr>
          <a:xfrm>
            <a:off x="6573400" y="4625533"/>
            <a:ext cx="4560944" cy="1506935"/>
          </a:xfrm>
          <a:prstGeom prst="wedgeEllipseCallout">
            <a:avLst>
              <a:gd name="adj1" fmla="val -27027"/>
              <a:gd name="adj2" fmla="val -91801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Instead we need to create transformations based on this algebra</a:t>
            </a:r>
          </a:p>
        </p:txBody>
      </p:sp>
    </p:spTree>
    <p:extLst>
      <p:ext uri="{BB962C8B-B14F-4D97-AF65-F5344CB8AC3E}">
        <p14:creationId xmlns:p14="http://schemas.microsoft.com/office/powerpoint/2010/main" val="15438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04C9-0967-4B5D-9C4A-78E9C0FD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3D94-E19F-4AA4-85EE-A9861B390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Algebra for understanding analysis precision</a:t>
            </a:r>
          </a:p>
          <a:p>
            <a:pPr lvl="1"/>
            <a:r>
              <a:rPr lang="en-US" dirty="0"/>
              <a:t>Pre-Kleene Algebra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algorithm for control-flow refinement</a:t>
            </a:r>
          </a:p>
          <a:p>
            <a:pPr lvl="1"/>
            <a:r>
              <a:rPr lang="en-US" dirty="0"/>
              <a:t>Comes with precision guarantees</a:t>
            </a:r>
          </a:p>
          <a:p>
            <a:pPr lvl="1"/>
            <a:r>
              <a:rPr lang="en-US" dirty="0"/>
              <a:t>Works in a uniform way for </a:t>
            </a:r>
            <a:r>
              <a:rPr lang="en-US" i="1" dirty="0"/>
              <a:t>any </a:t>
            </a:r>
            <a:r>
              <a:rPr lang="en-US" dirty="0"/>
              <a:t>algebraic analysis that satisfies the PKA axioms</a:t>
            </a:r>
          </a:p>
          <a:p>
            <a:pPr lvl="1"/>
            <a:r>
              <a:rPr lang="en-US" dirty="0"/>
              <a:t>Experimental Evaluation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342BB-0759-410A-8ED3-1325FA11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Kleene Algebra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+,⋅,∗,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+,⋅,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is an idempotent semiring.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are associative and satisfy distributivity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is commutative</a:t>
                </a:r>
              </a:p>
              <a:p>
                <a:pPr lvl="2"/>
                <a:r>
                  <a:rPr lang="en-US" dirty="0"/>
                  <a:t>0 and 1 are identities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Partial order: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axioms</m:t>
                    </m:r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75543D-B7A9-43E3-B8AF-4BCEB6361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521BB53-49B0-4754-B52B-69284D5E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Kleene Algebra (</a:t>
            </a:r>
            <a:r>
              <a:rPr lang="en-US" dirty="0" err="1"/>
              <a:t>Kozen</a:t>
            </a:r>
            <a:r>
              <a:rPr lang="en-US" dirty="0"/>
              <a:t> 1994)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9A142A-9A95-4AC8-B6EF-6BAACEEB5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FF751-D81A-4455-A573-9220A862A9AE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Callout 53">
                <a:extLst>
                  <a:ext uri="{FF2B5EF4-FFF2-40B4-BE49-F238E27FC236}">
                    <a16:creationId xmlns:a16="http://schemas.microsoft.com/office/drawing/2014/main" id="{B2D8C783-61AB-45A8-BA28-49885F800B88}"/>
                  </a:ext>
                </a:extLst>
              </p:cNvPr>
              <p:cNvSpPr/>
              <p:nvPr/>
            </p:nvSpPr>
            <p:spPr>
              <a:xfrm>
                <a:off x="7593107" y="4001294"/>
                <a:ext cx="3612775" cy="1586753"/>
              </a:xfrm>
              <a:prstGeom prst="wedgeEllipseCallout">
                <a:avLst>
                  <a:gd name="adj1" fmla="val -9927"/>
                  <a:gd name="adj2" fmla="val -19224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These axioms allow for the interpretation </a:t>
                </a:r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val Callout 53">
                <a:extLst>
                  <a:ext uri="{FF2B5EF4-FFF2-40B4-BE49-F238E27FC236}">
                    <a16:creationId xmlns:a16="http://schemas.microsoft.com/office/drawing/2014/main" id="{B2D8C783-61AB-45A8-BA28-49885F800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07" y="4001294"/>
                <a:ext cx="3612775" cy="1586753"/>
              </a:xfrm>
              <a:prstGeom prst="wedgeEllipseCallout">
                <a:avLst>
                  <a:gd name="adj1" fmla="val -9927"/>
                  <a:gd name="adj2" fmla="val -19224"/>
                </a:avLst>
              </a:prstGeom>
              <a:blipFill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74FFCF0-7BE0-49BE-853F-CD3F6725697F}"/>
                  </a:ext>
                </a:extLst>
              </p:cNvPr>
              <p:cNvSpPr/>
              <p:nvPr/>
            </p:nvSpPr>
            <p:spPr>
              <a:xfrm>
                <a:off x="7949770" y="2395041"/>
                <a:ext cx="28994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𝑅𝐸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+,⋅,∗,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74FFCF0-7BE0-49BE-853F-CD3F67256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70" y="2395041"/>
                <a:ext cx="2899448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Callout 53">
                <a:extLst>
                  <a:ext uri="{FF2B5EF4-FFF2-40B4-BE49-F238E27FC236}">
                    <a16:creationId xmlns:a16="http://schemas.microsoft.com/office/drawing/2014/main" id="{9EC7B8CD-DD8E-4316-9FDD-5FDA42BB84AB}"/>
                  </a:ext>
                </a:extLst>
              </p:cNvPr>
              <p:cNvSpPr/>
              <p:nvPr/>
            </p:nvSpPr>
            <p:spPr>
              <a:xfrm>
                <a:off x="7593107" y="3028531"/>
                <a:ext cx="3101788" cy="972764"/>
              </a:xfrm>
              <a:prstGeom prst="wedgeEllipseCallout">
                <a:avLst>
                  <a:gd name="adj1" fmla="val -14233"/>
                  <a:gd name="adj2" fmla="val -66710"/>
                </a:avLst>
              </a:prstGeom>
              <a:solidFill>
                <a:schemeClr val="bg1"/>
              </a:solidFill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Regular languages over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Oval Callout 53">
                <a:extLst>
                  <a:ext uri="{FF2B5EF4-FFF2-40B4-BE49-F238E27FC236}">
                    <a16:creationId xmlns:a16="http://schemas.microsoft.com/office/drawing/2014/main" id="{9EC7B8CD-DD8E-4316-9FDD-5FDA42BB8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07" y="3028531"/>
                <a:ext cx="3101788" cy="972764"/>
              </a:xfrm>
              <a:prstGeom prst="wedgeEllipseCallout">
                <a:avLst>
                  <a:gd name="adj1" fmla="val -14233"/>
                  <a:gd name="adj2" fmla="val -66710"/>
                </a:avLst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53">
            <a:extLst>
              <a:ext uri="{FF2B5EF4-FFF2-40B4-BE49-F238E27FC236}">
                <a16:creationId xmlns:a16="http://schemas.microsoft.com/office/drawing/2014/main" id="{DEAA5302-31B7-4D1F-BB76-36FCE101AB7E}"/>
              </a:ext>
            </a:extLst>
          </p:cNvPr>
          <p:cNvSpPr/>
          <p:nvPr/>
        </p:nvSpPr>
        <p:spPr>
          <a:xfrm>
            <a:off x="8691283" y="3054262"/>
            <a:ext cx="1290917" cy="810463"/>
          </a:xfrm>
          <a:prstGeom prst="wedgeEllipseCallout">
            <a:avLst>
              <a:gd name="adj1" fmla="val 1137"/>
              <a:gd name="adj2" fmla="val -75188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Union</a:t>
            </a:r>
          </a:p>
        </p:txBody>
      </p:sp>
      <p:sp>
        <p:nvSpPr>
          <p:cNvPr id="12" name="Oval Callout 53">
            <a:extLst>
              <a:ext uri="{FF2B5EF4-FFF2-40B4-BE49-F238E27FC236}">
                <a16:creationId xmlns:a16="http://schemas.microsoft.com/office/drawing/2014/main" id="{71257F4D-4282-4EA8-A329-7AA435AFAA02}"/>
              </a:ext>
            </a:extLst>
          </p:cNvPr>
          <p:cNvSpPr/>
          <p:nvPr/>
        </p:nvSpPr>
        <p:spPr>
          <a:xfrm>
            <a:off x="8182535" y="3043281"/>
            <a:ext cx="2433918" cy="713120"/>
          </a:xfrm>
          <a:prstGeom prst="wedgeEllipseCallout">
            <a:avLst>
              <a:gd name="adj1" fmla="val 6814"/>
              <a:gd name="adj2" fmla="val -77939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Concatenation</a:t>
            </a:r>
          </a:p>
        </p:txBody>
      </p:sp>
      <p:sp>
        <p:nvSpPr>
          <p:cNvPr id="13" name="Oval Callout 53">
            <a:extLst>
              <a:ext uri="{FF2B5EF4-FFF2-40B4-BE49-F238E27FC236}">
                <a16:creationId xmlns:a16="http://schemas.microsoft.com/office/drawing/2014/main" id="{CD93F0EE-5420-4913-8E3C-A95CE1AAB38F}"/>
              </a:ext>
            </a:extLst>
          </p:cNvPr>
          <p:cNvSpPr/>
          <p:nvPr/>
        </p:nvSpPr>
        <p:spPr>
          <a:xfrm>
            <a:off x="8585947" y="3088164"/>
            <a:ext cx="2030506" cy="810464"/>
          </a:xfrm>
          <a:prstGeom prst="wedgeEllipseCallout">
            <a:avLst>
              <a:gd name="adj1" fmla="val 6945"/>
              <a:gd name="adj2" fmla="val -79243"/>
            </a:avLst>
          </a:prstGeom>
          <a:solidFill>
            <a:schemeClr val="bg1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Kleene star</a:t>
            </a:r>
          </a:p>
        </p:txBody>
      </p:sp>
    </p:spTree>
    <p:extLst>
      <p:ext uri="{BB962C8B-B14F-4D97-AF65-F5344CB8AC3E}">
        <p14:creationId xmlns:p14="http://schemas.microsoft.com/office/powerpoint/2010/main" val="33739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8" grpId="1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1965</Words>
  <Application>Microsoft Office PowerPoint</Application>
  <PresentationFormat>Widescreen</PresentationFormat>
  <Paragraphs>320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Source Code Pro</vt:lpstr>
      <vt:lpstr>Source Code Pro Black</vt:lpstr>
      <vt:lpstr>Office Theme</vt:lpstr>
      <vt:lpstr>Acrobat Document</vt:lpstr>
      <vt:lpstr>Refinement of Path Expressions for Static Analysis</vt:lpstr>
      <vt:lpstr>Algebraic Program Analysis (Tarjan style)</vt:lpstr>
      <vt:lpstr>Example</vt:lpstr>
      <vt:lpstr>Example</vt:lpstr>
      <vt:lpstr>Control-flow Refinement</vt:lpstr>
      <vt:lpstr>Another Example</vt:lpstr>
      <vt:lpstr>Control-flow Refinement</vt:lpstr>
      <vt:lpstr>Contributions</vt:lpstr>
      <vt:lpstr>Kleene Algebra (Kozen 1994)</vt:lpstr>
      <vt:lpstr>What is an Algebra of Abstract Domains?</vt:lpstr>
      <vt:lpstr>Pre-Kleene Algebra (Our Algebra of Abstract Domains)</vt:lpstr>
      <vt:lpstr>Pre-Kleene Algebras and Abstract Domains</vt:lpstr>
      <vt:lpstr>Goal for Control Flow Refinement Procedure</vt:lpstr>
      <vt:lpstr>R^′ ≤_PKA (a_1+…+a_k )^∗</vt:lpstr>
      <vt:lpstr>Loop Refinement Procedure</vt:lpstr>
      <vt:lpstr>Refining Arbitrary Expressions</vt:lpstr>
      <vt:lpstr>Experimental Results</vt:lpstr>
      <vt:lpstr>Conclusion</vt:lpstr>
    </vt:vector>
  </TitlesOfParts>
  <Company>University of Wisconsin-Madison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Refinement of Path Expressions for Static Analysis</dc:title>
  <dc:creator>John Cyphert</dc:creator>
  <cp:lastModifiedBy>JOHN CYPHERT</cp:lastModifiedBy>
  <cp:revision>136</cp:revision>
  <dcterms:created xsi:type="dcterms:W3CDTF">2018-11-28T19:42:58Z</dcterms:created>
  <dcterms:modified xsi:type="dcterms:W3CDTF">2019-01-22T22:47:26Z</dcterms:modified>
</cp:coreProperties>
</file>